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7023100" cy="9309100"/>
  <p:embeddedFontLst>
    <p:embeddedFont>
      <p:font typeface="Robot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148">
          <p15:clr>
            <a:srgbClr val="A4A3A4"/>
          </p15:clr>
        </p15:guide>
        <p15:guide id="3" pos="2798">
          <p15:clr>
            <a:srgbClr val="A4A3A4"/>
          </p15:clr>
        </p15:guide>
      </p15:sldGuideLst>
    </p:ext>
    <p:ext uri="http://customooxmlschemas.google.com/">
      <go:slidesCustomData xmlns:go="http://customooxmlschemas.google.com/" r:id="rId49" roundtripDataSignature="AMtx7mgKL7s1EfdmwehBzVfXS2IC5x8n/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ebra Bak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4C1685E-49BE-48FE-AA1B-9D72077E7FC8}">
  <a:tblStyle styleId="{84C1685E-49BE-48FE-AA1B-9D72077E7FC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9E9"/>
          </a:solidFill>
        </a:fill>
      </a:tcStyle>
    </a:wholeTbl>
    <a:band1H>
      <a:tcTxStyle/>
      <a:tcStyle>
        <a:fill>
          <a:solidFill>
            <a:srgbClr val="CFD0D0"/>
          </a:solidFill>
        </a:fill>
      </a:tcStyle>
    </a:band1H>
    <a:band2H>
      <a:tcTxStyle/>
    </a:band2H>
    <a:band1V>
      <a:tcTxStyle/>
      <a:tcStyle>
        <a:fill>
          <a:solidFill>
            <a:srgbClr val="CFD0D0"/>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148"/>
        <p:guide pos="279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Italic.fntdata"/><Relationship Id="rId47" Type="http://schemas.openxmlformats.org/officeDocument/2006/relationships/font" Target="fonts/Roboto-italic.fntdata"/><Relationship Id="rId49" Type="http://customschemas.google.com/relationships/presentationmetadata" Target="meta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https://redsealnw-my.sharepoint.com/personal/dbaker_redseal_net/Documents/Presentations/Disruptionware%20&amp;%20Ransomware/Ransomware-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771412780611971E-2"/>
          <c:y val="0.10458270214250072"/>
          <c:w val="0.91217957210117639"/>
          <c:h val="0.83172298383444121"/>
        </c:manualLayout>
      </c:layout>
      <c:barChart>
        <c:barDir val="col"/>
        <c:grouping val="clustered"/>
        <c:varyColors val="0"/>
        <c:ser>
          <c:idx val="0"/>
          <c:order val="0"/>
          <c:tx>
            <c:strRef>
              <c:f>Sheet1!$A$4</c:f>
              <c:strCache>
                <c:ptCount val="1"/>
                <c:pt idx="0">
                  <c:v>Ransomware Total Cost Billons</c:v>
                </c:pt>
              </c:strCache>
            </c:strRef>
          </c:tx>
          <c:spPr>
            <a:solidFill>
              <a:schemeClr val="accent1"/>
            </a:solidFill>
            <a:ln>
              <a:noFill/>
            </a:ln>
            <a:effectLst/>
          </c:spPr>
          <c:invertIfNegative val="0"/>
          <c:cat>
            <c:numRef>
              <c:f>Sheet1!$B$3:$F$3</c:f>
              <c:numCache>
                <c:formatCode>General</c:formatCode>
                <c:ptCount val="5"/>
                <c:pt idx="0">
                  <c:v>2015</c:v>
                </c:pt>
                <c:pt idx="1">
                  <c:v>2016</c:v>
                </c:pt>
                <c:pt idx="2">
                  <c:v>2017</c:v>
                </c:pt>
                <c:pt idx="3">
                  <c:v>2019</c:v>
                </c:pt>
                <c:pt idx="4">
                  <c:v>2021</c:v>
                </c:pt>
              </c:numCache>
            </c:numRef>
          </c:cat>
          <c:val>
            <c:numRef>
              <c:f>Sheet1!$B$4:$F$4</c:f>
              <c:numCache>
                <c:formatCode>_("$"* #,##0_);_("$"* \(#,##0\);_("$"* "-"_);_(@_)</c:formatCode>
                <c:ptCount val="5"/>
                <c:pt idx="0">
                  <c:v>0.32500000000000001</c:v>
                </c:pt>
                <c:pt idx="1">
                  <c:v>1</c:v>
                </c:pt>
                <c:pt idx="2">
                  <c:v>5</c:v>
                </c:pt>
                <c:pt idx="3">
                  <c:v>11.5</c:v>
                </c:pt>
                <c:pt idx="4">
                  <c:v>20</c:v>
                </c:pt>
              </c:numCache>
            </c:numRef>
          </c:val>
          <c:extLst>
            <c:ext xmlns:c16="http://schemas.microsoft.com/office/drawing/2014/chart" uri="{C3380CC4-5D6E-409C-BE32-E72D297353CC}">
              <c16:uniqueId val="{00000000-1954-5649-8448-25D04FD01052}"/>
            </c:ext>
          </c:extLst>
        </c:ser>
        <c:dLbls>
          <c:showLegendKey val="0"/>
          <c:showVal val="0"/>
          <c:showCatName val="0"/>
          <c:showSerName val="0"/>
          <c:showPercent val="0"/>
          <c:showBubbleSize val="0"/>
        </c:dLbls>
        <c:gapWidth val="219"/>
        <c:overlap val="-27"/>
        <c:axId val="1287562047"/>
        <c:axId val="1287563679"/>
      </c:barChart>
      <c:catAx>
        <c:axId val="128756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7563679"/>
        <c:crosses val="autoZero"/>
        <c:auto val="1"/>
        <c:lblAlgn val="ctr"/>
        <c:lblOffset val="100"/>
        <c:noMultiLvlLbl val="0"/>
      </c:catAx>
      <c:valAx>
        <c:axId val="128756367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7562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09-28T15:32:33.994">
    <p:pos x="5703" y="586"/>
    <p:text/>
    <p:extLst>
      <p:ext uri="{C676402C-5697-4E1C-873F-D02D1690AC5C}">
        <p15:threadingInfo timeZoneBias="0"/>
      </p:ext>
      <p:ext uri="http://customooxmlschemas.google.com/">
        <go:slidesCustomData xmlns:go="http://customooxmlschemas.google.com/" commentPostId="AAAAacj9Gq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238" cy="465138"/>
          </a:xfrm>
          <a:prstGeom prst="rect">
            <a:avLst/>
          </a:prstGeom>
          <a:noFill/>
          <a:ln>
            <a:noFill/>
          </a:ln>
        </p:spPr>
        <p:txBody>
          <a:bodyPr anchorCtr="0" anchor="t"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8275" y="0"/>
            <a:ext cx="3043238" cy="465138"/>
          </a:xfrm>
          <a:prstGeom prst="rect">
            <a:avLst/>
          </a:prstGeom>
          <a:noFill/>
          <a:ln>
            <a:noFill/>
          </a:ln>
        </p:spPr>
        <p:txBody>
          <a:bodyPr anchorCtr="0" anchor="t" bIns="46650" lIns="93300" spcFirstLastPara="1" rIns="93300" wrap="square" tIns="4665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375"/>
            <a:ext cx="3043238" cy="465138"/>
          </a:xfrm>
          <a:prstGeom prst="rect">
            <a:avLst/>
          </a:prstGeom>
          <a:noFill/>
          <a:ln>
            <a:noFill/>
          </a:ln>
        </p:spPr>
        <p:txBody>
          <a:bodyPr anchorCtr="0" anchor="b"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bile.twitter.com/craiu/status/865562842149392384" TargetMode="External"/><Relationship Id="rId3" Type="http://schemas.openxmlformats.org/officeDocument/2006/relationships/hyperlink" Target="https://www.theverge.com/2017/5/19/15665488/wannacry-windows-7-version-xp-patched-victim-statistic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security-magazine.com/opinions/to-err-is-human-to-automate-divin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security-magazine.com/opinions/to-err-is-human-to-automate-divin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87" name="Google Shape;87;p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0: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https://www.wired.com/story/universal-health-services-ransomware-attack/</a:t>
            </a:r>
            <a:endParaRPr/>
          </a:p>
        </p:txBody>
      </p:sp>
      <p:sp>
        <p:nvSpPr>
          <p:cNvPr id="168" name="Google Shape;168;p10: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1: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https://thehill.com/opinion/cybersecurity/519267-someone-died-because-of-ransomware-hospitals-emergency-security</a:t>
            </a:r>
            <a:endParaRPr/>
          </a:p>
        </p:txBody>
      </p:sp>
      <p:sp>
        <p:nvSpPr>
          <p:cNvPr id="179" name="Google Shape;179;p11: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https://thehill.com/opinion/cybersecurity/519267-someone-died-because-of-ransomware-hospitals-emergency-security</a:t>
            </a:r>
            <a:endParaRPr/>
          </a:p>
        </p:txBody>
      </p:sp>
      <p:sp>
        <p:nvSpPr>
          <p:cNvPr id="189" name="Google Shape;189;p12: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3: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https://cybersecurityventures.com/cybersecurity-almanac-2019/</a:t>
            </a:r>
            <a:endParaRPr/>
          </a:p>
          <a:p>
            <a:pPr indent="0" lvl="0" marL="0" rtl="0" algn="l">
              <a:spcBef>
                <a:spcPts val="360"/>
              </a:spcBef>
              <a:spcAft>
                <a:spcPts val="0"/>
              </a:spcAft>
              <a:buNone/>
            </a:pPr>
            <a:r>
              <a:rPr lang="en-US"/>
              <a:t>https://www.gdatasoftware.com/blog/2018/02/30439-2017-ransomware-lessons-learned</a:t>
            </a:r>
            <a:endParaRPr/>
          </a:p>
          <a:p>
            <a:pPr indent="0" lvl="0" marL="0" rtl="0" algn="l">
              <a:spcBef>
                <a:spcPts val="360"/>
              </a:spcBef>
              <a:spcAft>
                <a:spcPts val="0"/>
              </a:spcAft>
              <a:buNone/>
            </a:pPr>
            <a:r>
              <a:rPr lang="en-US"/>
              <a:t>https://info.deepinstinct.com/hubfs/Cyber_Threat_Landscape_Report_2019-2020.pdf</a:t>
            </a:r>
            <a:endParaRPr/>
          </a:p>
          <a:p>
            <a:pPr indent="0" lvl="0" marL="0" rtl="0" algn="l">
              <a:spcBef>
                <a:spcPts val="360"/>
              </a:spcBef>
              <a:spcAft>
                <a:spcPts val="0"/>
              </a:spcAft>
              <a:buNone/>
            </a:pPr>
            <a:r>
              <a:rPr lang="en-US"/>
              <a:t>https://www.zdnet.com/article/ransomware-these-four-industries-are-the-most-frequently-attacked/</a:t>
            </a:r>
            <a:endParaRPr/>
          </a:p>
          <a:p>
            <a:pPr indent="0" lvl="0" marL="0" rtl="0" algn="l">
              <a:spcBef>
                <a:spcPts val="360"/>
              </a:spcBef>
              <a:spcAft>
                <a:spcPts val="0"/>
              </a:spcAft>
              <a:buNone/>
            </a:pPr>
            <a:r>
              <a:rPr lang="en-US"/>
              <a:t>https://www.natlawreview.com/article/emerging-cyber-security-threats-2020-rise-disruptionware-and-high-impact-ransomware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6" name="Google Shape;196;p13: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https://securityboulevard.com/2020/09/top-5-ransomware-attacks-to-watch-out-for-in-2020-2021/</a:t>
            </a:r>
            <a:endParaRPr/>
          </a:p>
          <a:p>
            <a:pPr indent="0" lvl="0" marL="0" rtl="0" algn="l">
              <a:spcBef>
                <a:spcPts val="360"/>
              </a:spcBef>
              <a:spcAft>
                <a:spcPts val="0"/>
              </a:spcAft>
              <a:buNone/>
            </a:pPr>
            <a:r>
              <a:rPr lang="en-US"/>
              <a:t>https://info.deepinstinct.com/hubfs/Cyber_Threat_Landscape_Report_2019-2020.pdf</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6" name="Google Shape;206;p14: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5: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5: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15" name="Google Shape;215;p15: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6: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6: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https://krebsonsecurity.com/2019/12/ransomware-gangs-now-outing-victim-businesses-that-dont-pay-up/</a:t>
            </a:r>
            <a:endParaRPr/>
          </a:p>
          <a:p>
            <a:pPr indent="0" lvl="0" marL="0" rtl="0" algn="l">
              <a:spcBef>
                <a:spcPts val="360"/>
              </a:spcBef>
              <a:spcAft>
                <a:spcPts val="0"/>
              </a:spcAft>
              <a:buNone/>
            </a:pPr>
            <a:r>
              <a:t/>
            </a:r>
            <a:endParaRPr/>
          </a:p>
        </p:txBody>
      </p:sp>
      <p:sp>
        <p:nvSpPr>
          <p:cNvPr id="224" name="Google Shape;224;p16: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233" name="Google Shape;233;p17: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8: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Go to site like Censys or Shodan to see RDP port 3389 or SMB exposed to the internet</a:t>
            </a:r>
            <a:endParaRPr/>
          </a:p>
        </p:txBody>
      </p:sp>
      <p:sp>
        <p:nvSpPr>
          <p:cNvPr id="244" name="Google Shape;244;p18: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9: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Go to site like Censys or Shodan to see RDP port 3389 or SMB exposed to the internet</a:t>
            </a:r>
            <a:endParaRPr/>
          </a:p>
        </p:txBody>
      </p:sp>
      <p:sp>
        <p:nvSpPr>
          <p:cNvPr id="263" name="Google Shape;263;p19: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94" name="Google Shape;94;p2: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20: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Go to site like Censys or Shodan to see RDP port 3389 or SMB exposed to the internet</a:t>
            </a:r>
            <a:endParaRPr/>
          </a:p>
        </p:txBody>
      </p:sp>
      <p:sp>
        <p:nvSpPr>
          <p:cNvPr id="280" name="Google Shape;280;p20: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1: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https://us-cert.cisa.gov/ncas/current-activity/2017/01/16/SMB-Security-Best-Practices</a:t>
            </a:r>
            <a:endParaRPr/>
          </a:p>
          <a:p>
            <a:pPr indent="0" lvl="0" marL="0" rtl="0" algn="l">
              <a:spcBef>
                <a:spcPts val="360"/>
              </a:spcBef>
              <a:spcAft>
                <a:spcPts val="0"/>
              </a:spcAft>
              <a:buNone/>
            </a:pPr>
            <a:r>
              <a:rPr lang="en-US"/>
              <a:t>https://cryptodoneright.org/articles/standards/standards_table.html</a:t>
            </a:r>
            <a:endParaRPr/>
          </a:p>
          <a:p>
            <a:pPr indent="0" lvl="0" marL="0" rtl="0" algn="l">
              <a:spcBef>
                <a:spcPts val="360"/>
              </a:spcBef>
              <a:spcAft>
                <a:spcPts val="0"/>
              </a:spcAft>
              <a:buNone/>
            </a:pPr>
            <a:r>
              <a:rPr lang="en-US"/>
              <a:t>https://www.varonis.com/blog/smb-port/</a:t>
            </a:r>
            <a:endParaRPr/>
          </a:p>
        </p:txBody>
      </p:sp>
      <p:sp>
        <p:nvSpPr>
          <p:cNvPr id="289" name="Google Shape;289;p21: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2: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2: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Go to site like Censys or Shodan to see RDP port 3389 or SMB exposed to the internet</a:t>
            </a:r>
            <a:endParaRPr/>
          </a:p>
        </p:txBody>
      </p:sp>
      <p:sp>
        <p:nvSpPr>
          <p:cNvPr id="302" name="Google Shape;302;p22: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3: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https://www.zdnet.com/article/poll-results-heres-why-people-are-sticking-with-windows-7/https://www.nomoreransom.org/en/about-the-project.html</a:t>
            </a:r>
            <a:endParaRPr/>
          </a:p>
          <a:p>
            <a:pPr indent="0" lvl="0" marL="0" marR="0" rtl="0" algn="l">
              <a:lnSpc>
                <a:spcPct val="100000"/>
              </a:lnSpc>
              <a:spcBef>
                <a:spcPts val="360"/>
              </a:spcBef>
              <a:spcAft>
                <a:spcPts val="0"/>
              </a:spcAft>
              <a:buClr>
                <a:schemeClr val="dk1"/>
              </a:buClr>
              <a:buSzPts val="1200"/>
              <a:buFont typeface="Arial"/>
              <a:buNone/>
            </a:pPr>
            <a:r>
              <a:rPr i="1" lang="en-US"/>
              <a:t>According to </a:t>
            </a:r>
            <a:r>
              <a:rPr i="1" lang="en-US" u="sng">
                <a:solidFill>
                  <a:schemeClr val="hlink"/>
                </a:solidFill>
                <a:hlinkClick r:id="rId2"/>
              </a:rPr>
              <a:t>data released today by Kaspersky Lab</a:t>
            </a:r>
            <a:r>
              <a:rPr i="1" lang="en-US"/>
              <a:t>, roughly 98 percent of the computers affected by the ransomware </a:t>
            </a:r>
            <a:r>
              <a:rPr i="1" lang="en-US" u="sng">
                <a:solidFill>
                  <a:schemeClr val="hlink"/>
                </a:solidFill>
                <a:hlinkClick r:id="rId3"/>
              </a:rPr>
              <a:t>were running some version of Windows 7</a:t>
            </a:r>
            <a:endParaRPr i="1"/>
          </a:p>
          <a:p>
            <a:pPr indent="0" lvl="0" marL="0" marR="0" rtl="0" algn="l">
              <a:lnSpc>
                <a:spcPct val="100000"/>
              </a:lnSpc>
              <a:spcBef>
                <a:spcPts val="360"/>
              </a:spcBef>
              <a:spcAft>
                <a:spcPts val="0"/>
              </a:spcAft>
              <a:buClr>
                <a:schemeClr val="dk1"/>
              </a:buClr>
              <a:buSzPts val="12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331" name="Google Shape;331;p23: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4: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341" name="Google Shape;341;p24: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5: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5: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https://www.channelpronetwork.com/article/making-work-home-security-work</a:t>
            </a:r>
            <a:endParaRPr/>
          </a:p>
          <a:p>
            <a:pPr indent="0" lvl="0" marL="0" rtl="0" algn="l">
              <a:spcBef>
                <a:spcPts val="360"/>
              </a:spcBef>
              <a:spcAft>
                <a:spcPts val="0"/>
              </a:spcAft>
              <a:buNone/>
            </a:pPr>
            <a:r>
              <a:rPr lang="en-US"/>
              <a:t>https://www.betterbuys.com/estimating-password-cracking-times/</a:t>
            </a:r>
            <a:endParaRPr/>
          </a:p>
          <a:p>
            <a:pPr indent="0" lvl="0" marL="0" rtl="0" algn="l">
              <a:spcBef>
                <a:spcPts val="360"/>
              </a:spcBef>
              <a:spcAft>
                <a:spcPts val="0"/>
              </a:spcAft>
              <a:buNone/>
            </a:pPr>
            <a:r>
              <a:rPr lang="en-US"/>
              <a:t>https://www.inetsolution.com/blog/june-2012/complex-passwords-harder-to-crack,-but-it-may-not</a:t>
            </a:r>
            <a:endParaRPr/>
          </a:p>
          <a:p>
            <a:pPr indent="0" lvl="0" marL="0" rtl="0" algn="l">
              <a:spcBef>
                <a:spcPts val="360"/>
              </a:spcBef>
              <a:spcAft>
                <a:spcPts val="0"/>
              </a:spcAft>
              <a:buNone/>
            </a:pPr>
            <a:r>
              <a:rPr lang="en-US"/>
              <a:t>https://www.ghacks.net/2012/04/07/how-secure-is-your-password/</a:t>
            </a:r>
            <a:endParaRPr/>
          </a:p>
          <a:p>
            <a:pPr indent="0" lvl="0" marL="0" rtl="0" algn="l">
              <a:spcBef>
                <a:spcPts val="360"/>
              </a:spcBef>
              <a:spcAft>
                <a:spcPts val="0"/>
              </a:spcAft>
              <a:buNone/>
            </a:pPr>
            <a:r>
              <a:t/>
            </a:r>
            <a:endParaRPr/>
          </a:p>
        </p:txBody>
      </p:sp>
      <p:sp>
        <p:nvSpPr>
          <p:cNvPr id="352" name="Google Shape;352;p25: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6: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6: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https://auth0.com/blog/dont-pass-on-the-new-nist-password-guidelines/</a:t>
            </a:r>
            <a:endParaRPr/>
          </a:p>
          <a:p>
            <a:pPr indent="0" lvl="0" marL="0" rtl="0" algn="l">
              <a:spcBef>
                <a:spcPts val="360"/>
              </a:spcBef>
              <a:spcAft>
                <a:spcPts val="0"/>
              </a:spcAft>
              <a:buNone/>
            </a:pPr>
            <a:r>
              <a:rPr lang="en-US"/>
              <a:t>https://www.troyhunt.com/introducing-306-million-freely-downloadable-pwned-passwords/</a:t>
            </a:r>
            <a:endParaRPr/>
          </a:p>
          <a:p>
            <a:pPr indent="0" lvl="0" marL="0" rtl="0" algn="l">
              <a:spcBef>
                <a:spcPts val="360"/>
              </a:spcBef>
              <a:spcAft>
                <a:spcPts val="0"/>
              </a:spcAft>
              <a:buNone/>
            </a:pPr>
            <a:r>
              <a:t/>
            </a:r>
            <a:endParaRPr/>
          </a:p>
        </p:txBody>
      </p:sp>
      <p:sp>
        <p:nvSpPr>
          <p:cNvPr id="364" name="Google Shape;364;p26: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Argon2 password storage</a:t>
            </a:r>
            <a:endParaRPr/>
          </a:p>
        </p:txBody>
      </p:sp>
      <p:sp>
        <p:nvSpPr>
          <p:cNvPr id="375" name="Google Shape;375;p27: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8: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383" name="Google Shape;383;p28: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9: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9: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marR="0" rtl="0" algn="l">
              <a:lnSpc>
                <a:spcPct val="100000"/>
              </a:lnSpc>
              <a:spcBef>
                <a:spcPts val="0"/>
              </a:spcBef>
              <a:spcAft>
                <a:spcPts val="0"/>
              </a:spcAft>
              <a:buClr>
                <a:schemeClr val="dk1"/>
              </a:buClr>
              <a:buSzPts val="1200"/>
              <a:buFont typeface="Arial"/>
              <a:buNone/>
            </a:pPr>
            <a:r>
              <a:rPr b="1" lang="en-US" u="sng"/>
              <a:t>Vulnerability Management </a:t>
            </a:r>
            <a:endParaRPr/>
          </a:p>
          <a:p>
            <a:pPr indent="0" lvl="0" marL="0" marR="0" rtl="0" algn="l">
              <a:lnSpc>
                <a:spcPct val="100000"/>
              </a:lnSpc>
              <a:spcBef>
                <a:spcPts val="360"/>
              </a:spcBef>
              <a:spcAft>
                <a:spcPts val="0"/>
              </a:spcAft>
              <a:buClr>
                <a:schemeClr val="dk1"/>
              </a:buClr>
              <a:buSzPts val="1200"/>
              <a:buFont typeface="Arial"/>
              <a:buNone/>
            </a:pPr>
            <a:r>
              <a:t/>
            </a:r>
            <a:endParaRPr/>
          </a:p>
          <a:p>
            <a:pPr indent="0" lvl="0" marL="0" marR="0" rtl="0" algn="l">
              <a:lnSpc>
                <a:spcPct val="100000"/>
              </a:lnSpc>
              <a:spcBef>
                <a:spcPts val="360"/>
              </a:spcBef>
              <a:spcAft>
                <a:spcPts val="0"/>
              </a:spcAft>
              <a:buClr>
                <a:schemeClr val="dk1"/>
              </a:buClr>
              <a:buSzPts val="1200"/>
              <a:buFont typeface="Arial"/>
              <a:buNone/>
            </a:pPr>
            <a:r>
              <a:rPr lang="en-US"/>
              <a:t>At its core, the way RedSeal works is to fetch and normalize all configurations, access rules, and routes across all Layer 3 (routers) and Layer 4 (gateways, firewalls) devices as well as software-defined network fabrics on premise or in the cloud. </a:t>
            </a:r>
            <a:endParaRPr/>
          </a:p>
          <a:p>
            <a:pPr indent="0" lvl="0" marL="0" marR="0" rtl="0" algn="l">
              <a:lnSpc>
                <a:spcPct val="100000"/>
              </a:lnSpc>
              <a:spcBef>
                <a:spcPts val="360"/>
              </a:spcBef>
              <a:spcAft>
                <a:spcPts val="0"/>
              </a:spcAft>
              <a:buClr>
                <a:schemeClr val="dk1"/>
              </a:buClr>
              <a:buSzPts val="1200"/>
              <a:buFont typeface="Arial"/>
              <a:buNone/>
            </a:pPr>
            <a:r>
              <a:t/>
            </a:r>
            <a:endParaRPr/>
          </a:p>
          <a:p>
            <a:pPr indent="0" lvl="0" marL="0" marR="0" rtl="0" algn="l">
              <a:lnSpc>
                <a:spcPct val="100000"/>
              </a:lnSpc>
              <a:spcBef>
                <a:spcPts val="360"/>
              </a:spcBef>
              <a:spcAft>
                <a:spcPts val="0"/>
              </a:spcAft>
              <a:buClr>
                <a:schemeClr val="dk1"/>
              </a:buClr>
              <a:buSzPts val="1200"/>
              <a:buFont typeface="Arial"/>
              <a:buNone/>
            </a:pPr>
            <a:r>
              <a:rPr lang="en-US"/>
              <a:t>RedSeal also ingests vulnerability scan data and then undertakes the computationally intensive analysis of building a model of the network including all existing access paths, routes, including vulnerabilities and compute risk scores based on the exposure and downstream risk.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model can then be queried in real time to answer a multitude of questions relevant to Network Operations, Vulnerability Management, Global Risk &amp; Compliance, and the Security Operations Center. Ultimately, RedSeal can:</a:t>
            </a:r>
            <a:endParaRPr/>
          </a:p>
          <a:p>
            <a:pPr indent="-228600" lvl="1" marL="685800" rtl="0" algn="l">
              <a:spcBef>
                <a:spcPts val="360"/>
              </a:spcBef>
              <a:spcAft>
                <a:spcPts val="0"/>
              </a:spcAft>
              <a:buClr>
                <a:schemeClr val="dk1"/>
              </a:buClr>
              <a:buSzPts val="1200"/>
              <a:buFont typeface="Arial"/>
              <a:buAutoNum type="arabicPeriod"/>
            </a:pPr>
            <a:r>
              <a:rPr lang="en-US"/>
              <a:t>Creates a functioning network model</a:t>
            </a:r>
            <a:endParaRPr/>
          </a:p>
          <a:p>
            <a:pPr indent="-228600" lvl="1" marL="685800" rtl="0" algn="l">
              <a:spcBef>
                <a:spcPts val="360"/>
              </a:spcBef>
              <a:spcAft>
                <a:spcPts val="0"/>
              </a:spcAft>
              <a:buClr>
                <a:schemeClr val="dk1"/>
              </a:buClr>
              <a:buSzPts val="1200"/>
              <a:buFont typeface="Arial"/>
              <a:buAutoNum type="arabicPeriod"/>
            </a:pPr>
            <a:r>
              <a:rPr lang="en-US"/>
              <a:t>Allows you to identify your zones</a:t>
            </a:r>
            <a:endParaRPr/>
          </a:p>
          <a:p>
            <a:pPr indent="-228600" lvl="1" marL="685800" rtl="0" algn="l">
              <a:spcBef>
                <a:spcPts val="360"/>
              </a:spcBef>
              <a:spcAft>
                <a:spcPts val="0"/>
              </a:spcAft>
              <a:buClr>
                <a:schemeClr val="dk1"/>
              </a:buClr>
              <a:buSzPts val="1200"/>
              <a:buFont typeface="Arial"/>
              <a:buAutoNum type="arabicPeriod"/>
            </a:pPr>
            <a:r>
              <a:rPr lang="en-US"/>
              <a:t>Calculates all access paths from any point to any other in the network</a:t>
            </a:r>
            <a:endParaRPr/>
          </a:p>
          <a:p>
            <a:pPr indent="-228600" lvl="1" marL="685800" rtl="0" algn="l">
              <a:spcBef>
                <a:spcPts val="360"/>
              </a:spcBef>
              <a:spcAft>
                <a:spcPts val="0"/>
              </a:spcAft>
              <a:buClr>
                <a:schemeClr val="dk1"/>
              </a:buClr>
              <a:buSzPts val="1200"/>
              <a:buFont typeface="Arial"/>
              <a:buAutoNum type="arabicPeriod"/>
            </a:pPr>
            <a:r>
              <a:rPr lang="en-US"/>
              <a:t>Includes identified vulnerabilities and issues</a:t>
            </a:r>
            <a:endParaRPr/>
          </a:p>
          <a:p>
            <a:pPr indent="-228600" lvl="1" marL="685800" rtl="0" algn="l">
              <a:spcBef>
                <a:spcPts val="360"/>
              </a:spcBef>
              <a:spcAft>
                <a:spcPts val="0"/>
              </a:spcAft>
              <a:buClr>
                <a:schemeClr val="dk1"/>
              </a:buClr>
              <a:buSzPts val="1200"/>
              <a:buFont typeface="Arial"/>
              <a:buAutoNum type="arabicPeriod"/>
            </a:pPr>
            <a:r>
              <a:rPr lang="en-US"/>
              <a:t>Identifies the ones that are most critical for remediation</a:t>
            </a:r>
            <a:endParaRPr/>
          </a:p>
          <a:p>
            <a:pPr indent="0" lvl="0" marL="0" rtl="0" algn="l">
              <a:spcBef>
                <a:spcPts val="360"/>
              </a:spcBef>
              <a:spcAft>
                <a:spcPts val="0"/>
              </a:spcAft>
              <a:buNone/>
            </a:pPr>
            <a:r>
              <a:t/>
            </a:r>
            <a:endParaRPr/>
          </a:p>
        </p:txBody>
      </p:sp>
      <p:sp>
        <p:nvSpPr>
          <p:cNvPr id="393" name="Google Shape;393;p29: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https://cybersecurityventures.com/hackerpocalypse-cybercrime-report-2016/</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https://www.forbes.com/sites/daveywinder/2020/02/13/the-fbi-issues-a-powerful-35-billion-cybercrime-warning/#590d292d187f</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https://www.information-age.com/global-cybercrime-economy-generates-over-1-5tn-according-to-new-study-123471631/</a:t>
            </a:r>
            <a:endParaRPr/>
          </a:p>
          <a:p>
            <a:pPr indent="0" lvl="0" marL="0" rtl="0" algn="l">
              <a:spcBef>
                <a:spcPts val="360"/>
              </a:spcBef>
              <a:spcAft>
                <a:spcPts val="0"/>
              </a:spcAft>
              <a:buNone/>
            </a:pPr>
            <a:r>
              <a:t/>
            </a:r>
            <a:endParaRPr/>
          </a:p>
        </p:txBody>
      </p:sp>
      <p:sp>
        <p:nvSpPr>
          <p:cNvPr id="104" name="Google Shape;104;p3: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0: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434" name="Google Shape;434;p30: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1: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441" name="Google Shape;441;p31: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2: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2: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u="sng">
                <a:solidFill>
                  <a:schemeClr val="hlink"/>
                </a:solidFill>
                <a:hlinkClick r:id="rId2"/>
              </a:rPr>
              <a:t>https://www.infosecurity-magazine.com/opinions/to-err-is-human-to-automate-divine/</a:t>
            </a:r>
            <a:endParaRPr/>
          </a:p>
        </p:txBody>
      </p:sp>
      <p:sp>
        <p:nvSpPr>
          <p:cNvPr id="457" name="Google Shape;457;p32: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3: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465" name="Google Shape;465;p33: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4: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34: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sz="1200">
                <a:solidFill>
                  <a:schemeClr val="dk1"/>
                </a:solidFill>
                <a:latin typeface="Arial"/>
                <a:ea typeface="Arial"/>
                <a:cs typeface="Arial"/>
                <a:sym typeface="Arial"/>
              </a:rPr>
              <a:t>What value should your customer be</a:t>
            </a:r>
            <a:endParaRPr/>
          </a:p>
          <a:p>
            <a:pPr indent="0" lvl="0" marL="0" rtl="0" algn="l">
              <a:spcBef>
                <a:spcPts val="360"/>
              </a:spcBef>
              <a:spcAft>
                <a:spcPts val="0"/>
              </a:spcAft>
              <a:buNone/>
            </a:pPr>
            <a:r>
              <a:rPr lang="en-US" sz="1200">
                <a:solidFill>
                  <a:schemeClr val="dk1"/>
                </a:solidFill>
                <a:latin typeface="Arial"/>
                <a:ea typeface="Arial"/>
                <a:cs typeface="Arial"/>
                <a:sym typeface="Arial"/>
              </a:rPr>
              <a:t>receiving from your team or solution at each stage? Add a short description of this</a:t>
            </a:r>
            <a:endParaRPr/>
          </a:p>
          <a:p>
            <a:pPr indent="0" lvl="0" marL="0" rtl="0" algn="l">
              <a:spcBef>
                <a:spcPts val="360"/>
              </a:spcBef>
              <a:spcAft>
                <a:spcPts val="0"/>
              </a:spcAft>
              <a:buNone/>
            </a:pPr>
            <a:r>
              <a:rPr lang="en-US" sz="1200">
                <a:solidFill>
                  <a:schemeClr val="dk1"/>
                </a:solidFill>
                <a:latin typeface="Arial"/>
                <a:ea typeface="Arial"/>
                <a:cs typeface="Arial"/>
                <a:sym typeface="Arial"/>
              </a:rPr>
              <a:t>experience below the column heading.</a:t>
            </a:r>
            <a:endParaRPr/>
          </a:p>
          <a:p>
            <a:pPr indent="0" lvl="0" marL="0" rtl="0" algn="l">
              <a:spcBef>
                <a:spcPts val="360"/>
              </a:spcBef>
              <a:spcAft>
                <a:spcPts val="0"/>
              </a:spcAft>
              <a:buNone/>
            </a:pPr>
            <a:r>
              <a:t/>
            </a:r>
            <a:endParaRPr/>
          </a:p>
        </p:txBody>
      </p:sp>
      <p:sp>
        <p:nvSpPr>
          <p:cNvPr id="475" name="Google Shape;475;p34: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5: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5: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Argon2 password storage</a:t>
            </a:r>
            <a:endParaRPr/>
          </a:p>
        </p:txBody>
      </p:sp>
      <p:sp>
        <p:nvSpPr>
          <p:cNvPr id="513" name="Google Shape;513;p35: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6: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523" name="Google Shape;523;p36: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7: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7: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u="sng">
                <a:solidFill>
                  <a:schemeClr val="hlink"/>
                </a:solidFill>
                <a:hlinkClick r:id="rId2"/>
              </a:rPr>
              <a:t>https://www.infosecurity-magazine.com/opinions/to-err-is-human-to-automate-divine/</a:t>
            </a:r>
            <a:endParaRPr/>
          </a:p>
        </p:txBody>
      </p:sp>
      <p:sp>
        <p:nvSpPr>
          <p:cNvPr id="531" name="Google Shape;531;p37: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113" name="Google Shape;113;p4: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5: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marR="0" rtl="0" algn="l">
              <a:lnSpc>
                <a:spcPct val="100000"/>
              </a:lnSpc>
              <a:spcBef>
                <a:spcPts val="0"/>
              </a:spcBef>
              <a:spcAft>
                <a:spcPts val="0"/>
              </a:spcAft>
              <a:buClr>
                <a:schemeClr val="dk1"/>
              </a:buClr>
              <a:buSzPts val="1200"/>
              <a:buFont typeface="Arial"/>
              <a:buNone/>
            </a:pPr>
            <a:r>
              <a:rPr lang="en-US"/>
              <a:t>https://www.natlawreview.com/article/emerging-cyber-security-threats-2020-rise-disruptionware-and-high-impact-ransomware</a:t>
            </a:r>
            <a:endParaRPr/>
          </a:p>
          <a:p>
            <a:pPr indent="0" lvl="0" marL="0" rtl="0" algn="l">
              <a:spcBef>
                <a:spcPts val="360"/>
              </a:spcBef>
              <a:spcAft>
                <a:spcPts val="0"/>
              </a:spcAft>
              <a:buNone/>
            </a:pPr>
            <a:r>
              <a:t/>
            </a:r>
            <a:endParaRPr/>
          </a:p>
        </p:txBody>
      </p:sp>
      <p:sp>
        <p:nvSpPr>
          <p:cNvPr id="122" name="Google Shape;122;p5: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131" name="Google Shape;131;p6: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138" name="Google Shape;138;p7: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701675" y="4421188"/>
            <a:ext cx="5619750" cy="4189412"/>
          </a:xfrm>
          <a:prstGeom prst="rect">
            <a:avLst/>
          </a:prstGeom>
        </p:spPr>
        <p:txBody>
          <a:bodyPr anchorCtr="0" anchor="t" bIns="46650" lIns="93300" spcFirstLastPara="1" rIns="93300" wrap="square" tIns="46650">
            <a:noAutofit/>
          </a:bodyPr>
          <a:lstStyle/>
          <a:p>
            <a:pPr indent="0" lvl="0" marL="0" rtl="0" algn="l">
              <a:spcBef>
                <a:spcPts val="360"/>
              </a:spcBef>
              <a:spcAft>
                <a:spcPts val="0"/>
              </a:spcAft>
              <a:buNone/>
            </a:pPr>
            <a:r>
              <a:t/>
            </a:r>
            <a:endParaRPr/>
          </a:p>
        </p:txBody>
      </p:sp>
      <p:sp>
        <p:nvSpPr>
          <p:cNvPr id="150" name="Google Shape;150;p8: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409575" y="698500"/>
            <a:ext cx="62039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9:notes"/>
          <p:cNvSpPr txBox="1"/>
          <p:nvPr>
            <p:ph idx="1" type="body"/>
          </p:nvPr>
        </p:nvSpPr>
        <p:spPr>
          <a:xfrm>
            <a:off x="701675" y="4421188"/>
            <a:ext cx="5619750" cy="4189412"/>
          </a:xfrm>
          <a:prstGeom prst="rect">
            <a:avLst/>
          </a:prstGeom>
          <a:noFill/>
          <a:ln>
            <a:noFill/>
          </a:ln>
        </p:spPr>
        <p:txBody>
          <a:bodyPr anchorCtr="0" anchor="t" bIns="46650" lIns="93300" spcFirstLastPara="1" rIns="93300" wrap="square" tIns="46650">
            <a:noAutofit/>
          </a:bodyPr>
          <a:lstStyle/>
          <a:p>
            <a:pPr indent="0" lvl="0" marL="0" rtl="0" algn="l">
              <a:spcBef>
                <a:spcPts val="0"/>
              </a:spcBef>
              <a:spcAft>
                <a:spcPts val="0"/>
              </a:spcAft>
              <a:buNone/>
            </a:pPr>
            <a:r>
              <a:rPr lang="en-US"/>
              <a:t>https://techcrunch.com/2020/07/27/garmin-confirms-ransomware-attack-outage/. Down for over a week</a:t>
            </a:r>
            <a:endParaRPr/>
          </a:p>
          <a:p>
            <a:pPr indent="0" lvl="0" marL="0" rtl="0" algn="l">
              <a:spcBef>
                <a:spcPts val="360"/>
              </a:spcBef>
              <a:spcAft>
                <a:spcPts val="0"/>
              </a:spcAft>
              <a:buNone/>
            </a:pPr>
            <a:r>
              <a:t/>
            </a:r>
            <a:endParaRPr/>
          </a:p>
        </p:txBody>
      </p:sp>
      <p:sp>
        <p:nvSpPr>
          <p:cNvPr id="160" name="Google Shape;160;p9:notes"/>
          <p:cNvSpPr txBox="1"/>
          <p:nvPr>
            <p:ph idx="12" type="sldNum"/>
          </p:nvPr>
        </p:nvSpPr>
        <p:spPr>
          <a:xfrm>
            <a:off x="3978275" y="8842375"/>
            <a:ext cx="3043238" cy="465138"/>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 name="Shape 13"/>
        <p:cNvGrpSpPr/>
        <p:nvPr/>
      </p:nvGrpSpPr>
      <p:grpSpPr>
        <a:xfrm>
          <a:off x="0" y="0"/>
          <a:ext cx="0" cy="0"/>
          <a:chOff x="0" y="0"/>
          <a:chExt cx="0" cy="0"/>
        </a:xfrm>
      </p:grpSpPr>
      <p:grpSp>
        <p:nvGrpSpPr>
          <p:cNvPr id="14" name="Google Shape;14;g207f4137405_1_1838"/>
          <p:cNvGrpSpPr/>
          <p:nvPr/>
        </p:nvGrpSpPr>
        <p:grpSpPr>
          <a:xfrm>
            <a:off x="6098378" y="5"/>
            <a:ext cx="3045625" cy="2030570"/>
            <a:chOff x="6098378" y="5"/>
            <a:chExt cx="3045625" cy="2030570"/>
          </a:xfrm>
        </p:grpSpPr>
        <p:sp>
          <p:nvSpPr>
            <p:cNvPr id="15" name="Google Shape;15;g207f4137405_1_1838"/>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g207f4137405_1_1838"/>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07f4137405_1_1838"/>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g207f4137405_1_1838"/>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207f4137405_1_1838"/>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 name="Google Shape;20;g207f4137405_1_1838"/>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21" name="Google Shape;21;g207f4137405_1_1838"/>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22" name="Google Shape;22;g207f4137405_1_183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g207f4137405_1_1898"/>
          <p:cNvGrpSpPr/>
          <p:nvPr/>
        </p:nvGrpSpPr>
        <p:grpSpPr>
          <a:xfrm>
            <a:off x="6098378" y="5"/>
            <a:ext cx="3045625" cy="2030570"/>
            <a:chOff x="6098378" y="5"/>
            <a:chExt cx="3045625" cy="2030570"/>
          </a:xfrm>
        </p:grpSpPr>
        <p:sp>
          <p:nvSpPr>
            <p:cNvPr id="75" name="Google Shape;75;g207f4137405_1_1898"/>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07f4137405_1_1898"/>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07f4137405_1_1898"/>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07f4137405_1_1898"/>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07f4137405_1_1898"/>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g207f4137405_1_1898"/>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81" name="Google Shape;81;g207f4137405_1_1898"/>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82" name="Google Shape;82;g207f4137405_1_189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g207f4137405_1_190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3" name="Shape 23"/>
        <p:cNvGrpSpPr/>
        <p:nvPr/>
      </p:nvGrpSpPr>
      <p:grpSpPr>
        <a:xfrm>
          <a:off x="0" y="0"/>
          <a:ext cx="0" cy="0"/>
          <a:chOff x="0" y="0"/>
          <a:chExt cx="0" cy="0"/>
        </a:xfrm>
      </p:grpSpPr>
      <p:grpSp>
        <p:nvGrpSpPr>
          <p:cNvPr id="24" name="Google Shape;24;g207f4137405_1_1848"/>
          <p:cNvGrpSpPr/>
          <p:nvPr/>
        </p:nvGrpSpPr>
        <p:grpSpPr>
          <a:xfrm>
            <a:off x="6098378" y="5"/>
            <a:ext cx="3045625" cy="2030570"/>
            <a:chOff x="6098378" y="5"/>
            <a:chExt cx="3045625" cy="2030570"/>
          </a:xfrm>
        </p:grpSpPr>
        <p:sp>
          <p:nvSpPr>
            <p:cNvPr id="25" name="Google Shape;25;g207f4137405_1_1848"/>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g207f4137405_1_1848"/>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g207f4137405_1_1848"/>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g207f4137405_1_1848"/>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g207f4137405_1_1848"/>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g207f4137405_1_1848"/>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31" name="Google Shape;31;g207f4137405_1_184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grpSp>
        <p:nvGrpSpPr>
          <p:cNvPr id="33" name="Google Shape;33;g207f4137405_1_1857"/>
          <p:cNvGrpSpPr/>
          <p:nvPr/>
        </p:nvGrpSpPr>
        <p:grpSpPr>
          <a:xfrm>
            <a:off x="0" y="3903669"/>
            <a:ext cx="9144000" cy="1239925"/>
            <a:chOff x="0" y="3903669"/>
            <a:chExt cx="9144000" cy="1239925"/>
          </a:xfrm>
        </p:grpSpPr>
        <p:sp>
          <p:nvSpPr>
            <p:cNvPr id="34" name="Google Shape;34;g207f4137405_1_1857"/>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g207f4137405_1_1857"/>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g207f4137405_1_1857"/>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207f4137405_1_1857"/>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g207f4137405_1_1857"/>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g207f4137405_1_1857"/>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 name="Google Shape;40;g207f4137405_1_1857"/>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1" name="Google Shape;41;g207f4137405_1_185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g207f4137405_1_1867"/>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4" name="Google Shape;44;g207f4137405_1_1867"/>
          <p:cNvSpPr txBox="1"/>
          <p:nvPr>
            <p:ph idx="1" type="body"/>
          </p:nvPr>
        </p:nvSpPr>
        <p:spPr>
          <a:xfrm>
            <a:off x="3117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5" name="Google Shape;45;g207f4137405_1_1867"/>
          <p:cNvSpPr txBox="1"/>
          <p:nvPr>
            <p:ph idx="2" type="body"/>
          </p:nvPr>
        </p:nvSpPr>
        <p:spPr>
          <a:xfrm>
            <a:off x="4832400" y="1229975"/>
            <a:ext cx="3999900" cy="3339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6" name="Google Shape;46;g207f4137405_1_186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g207f4137405_1_1872"/>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9" name="Google Shape;49;g207f4137405_1_187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g207f4137405_1_187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2" name="Google Shape;52;g207f4137405_1_1875"/>
          <p:cNvSpPr txBox="1"/>
          <p:nvPr>
            <p:ph idx="1" type="body"/>
          </p:nvPr>
        </p:nvSpPr>
        <p:spPr>
          <a:xfrm>
            <a:off x="311700" y="1465804"/>
            <a:ext cx="2808000" cy="3103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3" name="Google Shape;53;g207f4137405_1_187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4" name="Shape 54"/>
        <p:cNvGrpSpPr/>
        <p:nvPr/>
      </p:nvGrpSpPr>
      <p:grpSpPr>
        <a:xfrm>
          <a:off x="0" y="0"/>
          <a:ext cx="0" cy="0"/>
          <a:chOff x="0" y="0"/>
          <a:chExt cx="0" cy="0"/>
        </a:xfrm>
      </p:grpSpPr>
      <p:grpSp>
        <p:nvGrpSpPr>
          <p:cNvPr id="55" name="Google Shape;55;g207f4137405_1_1879"/>
          <p:cNvGrpSpPr/>
          <p:nvPr/>
        </p:nvGrpSpPr>
        <p:grpSpPr>
          <a:xfrm>
            <a:off x="6098378" y="5"/>
            <a:ext cx="3045625" cy="2030570"/>
            <a:chOff x="6098378" y="5"/>
            <a:chExt cx="3045625" cy="2030570"/>
          </a:xfrm>
        </p:grpSpPr>
        <p:sp>
          <p:nvSpPr>
            <p:cNvPr id="56" name="Google Shape;56;g207f4137405_1_1879"/>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07f4137405_1_1879"/>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07f4137405_1_1879"/>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07f4137405_1_1879"/>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07f4137405_1_1879"/>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g207f4137405_1_1879"/>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62" name="Google Shape;62;g207f4137405_1_187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g207f4137405_1_1888"/>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 name="Google Shape;65;g207f4137405_1_188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6" name="Google Shape;66;g207f4137405_1_1888"/>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g207f4137405_1_1888"/>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g207f4137405_1_188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69" name="Google Shape;69;g207f4137405_1_188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g207f4137405_1_1895"/>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72" name="Google Shape;72;g207f4137405_1_189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9" name="Shape 9"/>
        <p:cNvGrpSpPr/>
        <p:nvPr/>
      </p:nvGrpSpPr>
      <p:grpSpPr>
        <a:xfrm>
          <a:off x="0" y="0"/>
          <a:ext cx="0" cy="0"/>
          <a:chOff x="0" y="0"/>
          <a:chExt cx="0" cy="0"/>
        </a:xfrm>
      </p:grpSpPr>
      <p:sp>
        <p:nvSpPr>
          <p:cNvPr id="10" name="Google Shape;10;g207f4137405_1_183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11" name="Google Shape;11;g207f4137405_1_1834"/>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12" name="Google Shape;12;g207f4137405_1_183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png"/><Relationship Id="rId5"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58.pn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41.png"/><Relationship Id="rId13" Type="http://schemas.openxmlformats.org/officeDocument/2006/relationships/image" Target="../media/image43.png"/><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47.png"/><Relationship Id="rId14" Type="http://schemas.openxmlformats.org/officeDocument/2006/relationships/image" Target="../media/image35.png"/><Relationship Id="rId5" Type="http://schemas.openxmlformats.org/officeDocument/2006/relationships/image" Target="../media/image18.jpg"/><Relationship Id="rId6" Type="http://schemas.openxmlformats.org/officeDocument/2006/relationships/image" Target="../media/image38.png"/><Relationship Id="rId7" Type="http://schemas.openxmlformats.org/officeDocument/2006/relationships/image" Target="../media/image44.png"/><Relationship Id="rId8"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gartner.com/doc/3215918?ref=SiteSearch&amp;sthkw=One%20Brand%20of%20Firewall%20is%20a%20Best%20Practice%20for%20Most%20Enterprises&amp;fnl=search&amp;srcId=1-3478922254"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image" Target="../media/image61.png"/><Relationship Id="rId5" Type="http://schemas.openxmlformats.org/officeDocument/2006/relationships/image" Target="../media/image49.png"/><Relationship Id="rId6" Type="http://schemas.openxmlformats.org/officeDocument/2006/relationships/hyperlink" Target="http://www.amazon.com/Troubleshooting-Windows-Inside--depth-troubleshooting/dp/0735645205/ref=sr_1_1?ie=UTF8&amp;qid=1328210369&amp;sr=8-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cs.umd.edu/~jkatz/security/downloads/passwords_revealed-weir.pdf"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hyperlink" Target="https://www.cnn.com/2019/11/12/tech/google-project-nightingale-federal-inquiry/index.html" TargetMode="External"/><Relationship Id="rId10" Type="http://schemas.openxmlformats.org/officeDocument/2006/relationships/hyperlink" Target="https://threatpost.com/ransomware-attack-new-jersey-largest-hospital-system/151148/" TargetMode="External"/><Relationship Id="rId12" Type="http://schemas.openxmlformats.org/officeDocument/2006/relationships/hyperlink" Target="https://www.telegraph.co.uk/technology/2018/10/11/wannacry-cyber-attack-cost-nhs-92m-19000-appointments-cancelled/"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ibmsystemsmag.com/Power-Systems/03/2020/Ransomware-Attacks-on-the-Rise" TargetMode="External"/><Relationship Id="rId4" Type="http://schemas.openxmlformats.org/officeDocument/2006/relationships/hyperlink" Target="https://www.barkly.com/ransomware-recovery-decryption-tools-search" TargetMode="External"/><Relationship Id="rId9" Type="http://schemas.openxmlformats.org/officeDocument/2006/relationships/hyperlink" Target="https://technet.microsoft.com/en-us/library/security/ms17-010.aspx" TargetMode="External"/><Relationship Id="rId5" Type="http://schemas.openxmlformats.org/officeDocument/2006/relationships/hyperlink" Target="https://nomoreransom.org/" TargetMode="External"/><Relationship Id="rId6" Type="http://schemas.openxmlformats.org/officeDocument/2006/relationships/hyperlink" Target="https://id-ransomware.malwarehunterteam.com/" TargetMode="External"/><Relationship Id="rId7" Type="http://schemas.openxmlformats.org/officeDocument/2006/relationships/hyperlink" Target="https://www.bleepingcomputer.com/news/security/the-week-in-ransomware-december-20th-2019-attacks-everywhere/" TargetMode="External"/><Relationship Id="rId8" Type="http://schemas.openxmlformats.org/officeDocument/2006/relationships/hyperlink" Target="https://krebsonsecurity.com/2019/11/study-ransomware-data-breaches-at-hospitals-tied-to-uptick-in-fatal-heart-attack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eb.archive.org/web/20200723203514/https:/connect.garmin.com/status/" TargetMode="External"/><Relationship Id="rId4" Type="http://schemas.openxmlformats.org/officeDocument/2006/relationships/hyperlink" Target="https://status.flygarmin.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title"/>
          </p:nvPr>
        </p:nvSpPr>
        <p:spPr>
          <a:xfrm>
            <a:off x="388625" y="1339550"/>
            <a:ext cx="6625200" cy="4090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br>
              <a:rPr b="1" lang="en-US"/>
            </a:br>
            <a:br>
              <a:rPr b="1" lang="en-US"/>
            </a:br>
            <a:r>
              <a:rPr b="1" lang="en-US">
                <a:solidFill>
                  <a:schemeClr val="lt1"/>
                </a:solidFill>
              </a:rPr>
              <a:t>The Rise Of Disruptionware</a:t>
            </a:r>
            <a:br>
              <a:rPr b="1" lang="en-US">
                <a:solidFill>
                  <a:srgbClr val="C00000"/>
                </a:solidFill>
              </a:rPr>
            </a:br>
            <a:br>
              <a:rPr lang="en-US"/>
            </a:br>
            <a:r>
              <a:rPr b="1" lang="en-US" sz="2000">
                <a:solidFill>
                  <a:schemeClr val="lt1"/>
                </a:solidFill>
              </a:rPr>
              <a:t>D</a:t>
            </a:r>
            <a:r>
              <a:rPr b="1" lang="en-US" sz="2000">
                <a:solidFill>
                  <a:schemeClr val="lt1"/>
                </a:solidFill>
              </a:rPr>
              <a:t>ebra Baker, </a:t>
            </a:r>
            <a:r>
              <a:rPr lang="en-US" sz="2000"/>
              <a:t>vCISO</a:t>
            </a:r>
            <a:endParaRPr>
              <a:solidFill>
                <a:schemeClr val="lt1"/>
              </a:solidFill>
            </a:endParaRPr>
          </a:p>
        </p:txBody>
      </p:sp>
      <p:sp>
        <p:nvSpPr>
          <p:cNvPr id="90" name="Google Shape;90;p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pic>
        <p:nvPicPr>
          <p:cNvPr id="91" name="Google Shape;91;p1"/>
          <p:cNvPicPr preferRelativeResize="0"/>
          <p:nvPr/>
        </p:nvPicPr>
        <p:blipFill>
          <a:blip r:embed="rId3">
            <a:alphaModFix/>
          </a:blip>
          <a:stretch>
            <a:fillRect/>
          </a:stretch>
        </p:blipFill>
        <p:spPr>
          <a:xfrm>
            <a:off x="0" y="243950"/>
            <a:ext cx="6108951" cy="25453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id="171" name="Google Shape;171;p10"/>
          <p:cNvPicPr preferRelativeResize="0"/>
          <p:nvPr/>
        </p:nvPicPr>
        <p:blipFill rotWithShape="1">
          <a:blip r:embed="rId3">
            <a:alphaModFix/>
          </a:blip>
          <a:srcRect b="0" l="0" r="0" t="0"/>
          <a:stretch/>
        </p:blipFill>
        <p:spPr>
          <a:xfrm>
            <a:off x="122574" y="1063521"/>
            <a:ext cx="6293698" cy="4030012"/>
          </a:xfrm>
          <a:prstGeom prst="rect">
            <a:avLst/>
          </a:prstGeom>
          <a:noFill/>
          <a:ln>
            <a:noFill/>
          </a:ln>
        </p:spPr>
      </p:pic>
      <p:sp>
        <p:nvSpPr>
          <p:cNvPr id="172" name="Google Shape;172;p10"/>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Large Scale Ransomware Attack at UHS </a:t>
            </a:r>
            <a:endParaRPr/>
          </a:p>
        </p:txBody>
      </p:sp>
      <p:pic>
        <p:nvPicPr>
          <p:cNvPr id="173" name="Google Shape;173;p10"/>
          <p:cNvPicPr preferRelativeResize="0"/>
          <p:nvPr/>
        </p:nvPicPr>
        <p:blipFill rotWithShape="1">
          <a:blip r:embed="rId4">
            <a:alphaModFix/>
          </a:blip>
          <a:srcRect b="0" l="0" r="0" t="0"/>
          <a:stretch/>
        </p:blipFill>
        <p:spPr>
          <a:xfrm>
            <a:off x="530148" y="4136961"/>
            <a:ext cx="3675248" cy="956572"/>
          </a:xfrm>
          <a:prstGeom prst="rect">
            <a:avLst/>
          </a:prstGeom>
          <a:noFill/>
          <a:ln>
            <a:noFill/>
          </a:ln>
        </p:spPr>
      </p:pic>
      <p:sp>
        <p:nvSpPr>
          <p:cNvPr id="174" name="Google Shape;174;p10"/>
          <p:cNvSpPr/>
          <p:nvPr/>
        </p:nvSpPr>
        <p:spPr>
          <a:xfrm>
            <a:off x="5614095" y="2008904"/>
            <a:ext cx="321394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An emergency room technician at one UHS-owned facility tells WIRED that their hospital has moved to all-paper systems as a result of the attack. </a:t>
            </a:r>
            <a:endParaRPr/>
          </a:p>
        </p:txBody>
      </p:sp>
      <p:pic>
        <p:nvPicPr>
          <p:cNvPr id="175" name="Google Shape;175;p10"/>
          <p:cNvPicPr preferRelativeResize="0"/>
          <p:nvPr/>
        </p:nvPicPr>
        <p:blipFill rotWithShape="1">
          <a:blip r:embed="rId5">
            <a:alphaModFix/>
          </a:blip>
          <a:srcRect b="0" l="0" r="0" t="0"/>
          <a:stretch/>
        </p:blipFill>
        <p:spPr>
          <a:xfrm rot="-1276203">
            <a:off x="5178529" y="3806006"/>
            <a:ext cx="2124979" cy="10458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82" name="Google Shape;182;p11"/>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fontScale="90000"/>
          </a:bodyPr>
          <a:lstStyle/>
          <a:p>
            <a:pPr indent="0" lvl="0" marL="0" rtl="0" algn="l">
              <a:lnSpc>
                <a:spcPct val="80000"/>
              </a:lnSpc>
              <a:spcBef>
                <a:spcPts val="0"/>
              </a:spcBef>
              <a:spcAft>
                <a:spcPts val="0"/>
              </a:spcAft>
              <a:buNone/>
            </a:pPr>
            <a:r>
              <a:rPr lang="en-US"/>
              <a:t>Ransomware Attack at German Hospital Leads to Death</a:t>
            </a:r>
            <a:endParaRPr/>
          </a:p>
        </p:txBody>
      </p:sp>
      <p:sp>
        <p:nvSpPr>
          <p:cNvPr id="183" name="Google Shape;183;p11"/>
          <p:cNvSpPr/>
          <p:nvPr/>
        </p:nvSpPr>
        <p:spPr>
          <a:xfrm>
            <a:off x="4459288" y="2824829"/>
            <a:ext cx="45720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German authorities say the hackers took advantage of a vulnerability in Citrix virtual private network software that was publicly known since January but which the hospital had failed to address.</a:t>
            </a:r>
            <a:endParaRPr/>
          </a:p>
        </p:txBody>
      </p:sp>
      <p:pic>
        <p:nvPicPr>
          <p:cNvPr id="184" name="Google Shape;184;p11"/>
          <p:cNvPicPr preferRelativeResize="0"/>
          <p:nvPr/>
        </p:nvPicPr>
        <p:blipFill rotWithShape="1">
          <a:blip r:embed="rId3">
            <a:alphaModFix/>
          </a:blip>
          <a:srcRect b="0" l="0" r="0" t="0"/>
          <a:stretch/>
        </p:blipFill>
        <p:spPr>
          <a:xfrm>
            <a:off x="5103987" y="1341957"/>
            <a:ext cx="3147214" cy="1482872"/>
          </a:xfrm>
          <a:prstGeom prst="rect">
            <a:avLst/>
          </a:prstGeom>
          <a:noFill/>
          <a:ln>
            <a:noFill/>
          </a:ln>
        </p:spPr>
      </p:pic>
      <p:pic>
        <p:nvPicPr>
          <p:cNvPr id="185" name="Google Shape;185;p11"/>
          <p:cNvPicPr preferRelativeResize="0"/>
          <p:nvPr/>
        </p:nvPicPr>
        <p:blipFill rotWithShape="1">
          <a:blip r:embed="rId4">
            <a:alphaModFix/>
          </a:blip>
          <a:srcRect b="0" l="0" r="0" t="0"/>
          <a:stretch/>
        </p:blipFill>
        <p:spPr>
          <a:xfrm>
            <a:off x="446200" y="1010088"/>
            <a:ext cx="3679512" cy="4034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2"/>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id="192" name="Google Shape;192;p12"/>
          <p:cNvPicPr preferRelativeResize="0"/>
          <p:nvPr/>
        </p:nvPicPr>
        <p:blipFill rotWithShape="1">
          <a:blip r:embed="rId3">
            <a:alphaModFix/>
          </a:blip>
          <a:srcRect b="0" l="0" r="0" t="0"/>
          <a:stretch/>
        </p:blipFill>
        <p:spPr>
          <a:xfrm>
            <a:off x="635568" y="360000"/>
            <a:ext cx="7138969" cy="478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3"/>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Ransomware Total Cost</a:t>
            </a:r>
            <a:endParaRPr/>
          </a:p>
        </p:txBody>
      </p:sp>
      <p:sp>
        <p:nvSpPr>
          <p:cNvPr id="199" name="Google Shape;199;p13"/>
          <p:cNvSpPr txBox="1"/>
          <p:nvPr>
            <p:ph idx="12" type="sldNum"/>
          </p:nvPr>
        </p:nvSpPr>
        <p:spPr>
          <a:xfrm>
            <a:off x="8460431" y="4651190"/>
            <a:ext cx="548700" cy="393600"/>
          </a:xfrm>
          <a:prstGeom prst="rect">
            <a:avLst/>
          </a:prstGeom>
          <a:noFill/>
          <a:ln>
            <a:noFill/>
          </a:ln>
        </p:spPr>
        <p:txBody>
          <a:bodyPr anchorCtr="0" anchor="ctr" bIns="40800" lIns="81625" spcFirstLastPara="1" rIns="81625" wrap="square" tIns="408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200" name="Google Shape;200;p13"/>
          <p:cNvSpPr txBox="1"/>
          <p:nvPr/>
        </p:nvSpPr>
        <p:spPr>
          <a:xfrm>
            <a:off x="2971800" y="4903471"/>
            <a:ext cx="339242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Source: Cybersecurity Ventures </a:t>
            </a:r>
            <a:endParaRPr/>
          </a:p>
        </p:txBody>
      </p:sp>
      <p:graphicFrame>
        <p:nvGraphicFramePr>
          <p:cNvPr id="201" name="Google Shape;201;p13"/>
          <p:cNvGraphicFramePr/>
          <p:nvPr/>
        </p:nvGraphicFramePr>
        <p:xfrm>
          <a:off x="1469571" y="1064302"/>
          <a:ext cx="6030508" cy="3839173"/>
        </p:xfrm>
        <a:graphic>
          <a:graphicData uri="http://schemas.openxmlformats.org/drawingml/2006/chart">
            <c:chart r:id="rId3"/>
          </a:graphicData>
        </a:graphic>
      </p:graphicFrame>
      <p:sp>
        <p:nvSpPr>
          <p:cNvPr id="202" name="Google Shape;202;p13"/>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4"/>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Top 5 Ransomware</a:t>
            </a:r>
            <a:endParaRPr/>
          </a:p>
        </p:txBody>
      </p:sp>
      <p:sp>
        <p:nvSpPr>
          <p:cNvPr id="209" name="Google Shape;209;p14"/>
          <p:cNvSpPr txBox="1"/>
          <p:nvPr/>
        </p:nvSpPr>
        <p:spPr>
          <a:xfrm>
            <a:off x="3172197" y="4888543"/>
            <a:ext cx="21336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securityboulevard.com</a:t>
            </a:r>
            <a:endParaRPr sz="1100">
              <a:solidFill>
                <a:schemeClr val="dk1"/>
              </a:solidFill>
              <a:latin typeface="Arial"/>
              <a:ea typeface="Arial"/>
              <a:cs typeface="Arial"/>
              <a:sym typeface="Arial"/>
            </a:endParaRPr>
          </a:p>
        </p:txBody>
      </p:sp>
      <p:pic>
        <p:nvPicPr>
          <p:cNvPr id="210" name="Google Shape;210;p14"/>
          <p:cNvPicPr preferRelativeResize="0"/>
          <p:nvPr/>
        </p:nvPicPr>
        <p:blipFill rotWithShape="1">
          <a:blip r:embed="rId3">
            <a:alphaModFix/>
          </a:blip>
          <a:srcRect b="0" l="0" r="0" t="0"/>
          <a:stretch/>
        </p:blipFill>
        <p:spPr>
          <a:xfrm>
            <a:off x="1907255" y="1071521"/>
            <a:ext cx="4283684" cy="3834108"/>
          </a:xfrm>
          <a:prstGeom prst="rect">
            <a:avLst/>
          </a:prstGeom>
          <a:noFill/>
          <a:ln>
            <a:noFill/>
          </a:ln>
        </p:spPr>
      </p:pic>
      <p:sp>
        <p:nvSpPr>
          <p:cNvPr id="211" name="Google Shape;211;p1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5"/>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sz="3200"/>
              <a:t>Top 5 Ransomware</a:t>
            </a:r>
            <a:endParaRPr/>
          </a:p>
        </p:txBody>
      </p:sp>
      <p:sp>
        <p:nvSpPr>
          <p:cNvPr id="218" name="Google Shape;218;p15"/>
          <p:cNvSpPr txBox="1"/>
          <p:nvPr/>
        </p:nvSpPr>
        <p:spPr>
          <a:xfrm>
            <a:off x="3505200" y="4801022"/>
            <a:ext cx="21336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Source: bleepingcomputer.com</a:t>
            </a:r>
            <a:endParaRPr sz="1100">
              <a:solidFill>
                <a:schemeClr val="dk1"/>
              </a:solidFill>
              <a:latin typeface="Arial"/>
              <a:ea typeface="Arial"/>
              <a:cs typeface="Arial"/>
              <a:sym typeface="Arial"/>
            </a:endParaRPr>
          </a:p>
        </p:txBody>
      </p:sp>
      <p:pic>
        <p:nvPicPr>
          <p:cNvPr id="219" name="Google Shape;219;p15"/>
          <p:cNvPicPr preferRelativeResize="0"/>
          <p:nvPr/>
        </p:nvPicPr>
        <p:blipFill rotWithShape="1">
          <a:blip r:embed="rId3">
            <a:alphaModFix/>
          </a:blip>
          <a:srcRect b="0" l="0" r="0" t="0"/>
          <a:stretch/>
        </p:blipFill>
        <p:spPr>
          <a:xfrm>
            <a:off x="1981939" y="1423797"/>
            <a:ext cx="5408588" cy="3077767"/>
          </a:xfrm>
          <a:prstGeom prst="rect">
            <a:avLst/>
          </a:prstGeom>
          <a:noFill/>
          <a:ln>
            <a:noFill/>
          </a:ln>
        </p:spPr>
      </p:pic>
      <p:sp>
        <p:nvSpPr>
          <p:cNvPr id="220" name="Google Shape;220;p1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6"/>
          <p:cNvPicPr preferRelativeResize="0"/>
          <p:nvPr/>
        </p:nvPicPr>
        <p:blipFill rotWithShape="1">
          <a:blip r:embed="rId3">
            <a:alphaModFix/>
          </a:blip>
          <a:srcRect b="0" l="0" r="0" t="0"/>
          <a:stretch/>
        </p:blipFill>
        <p:spPr>
          <a:xfrm>
            <a:off x="131367" y="10480"/>
            <a:ext cx="3266856" cy="614364"/>
          </a:xfrm>
          <a:prstGeom prst="rect">
            <a:avLst/>
          </a:prstGeom>
          <a:noFill/>
          <a:ln>
            <a:noFill/>
          </a:ln>
        </p:spPr>
      </p:pic>
      <p:pic>
        <p:nvPicPr>
          <p:cNvPr id="227" name="Google Shape;227;p16"/>
          <p:cNvPicPr preferRelativeResize="0"/>
          <p:nvPr/>
        </p:nvPicPr>
        <p:blipFill rotWithShape="1">
          <a:blip r:embed="rId4">
            <a:alphaModFix/>
          </a:blip>
          <a:srcRect b="0" l="0" r="0" t="0"/>
          <a:stretch/>
        </p:blipFill>
        <p:spPr>
          <a:xfrm>
            <a:off x="4022819" y="90644"/>
            <a:ext cx="4424260" cy="4349272"/>
          </a:xfrm>
          <a:prstGeom prst="rect">
            <a:avLst/>
          </a:prstGeom>
          <a:noFill/>
          <a:ln>
            <a:noFill/>
          </a:ln>
        </p:spPr>
      </p:pic>
      <p:pic>
        <p:nvPicPr>
          <p:cNvPr id="228" name="Google Shape;228;p16"/>
          <p:cNvPicPr preferRelativeResize="0"/>
          <p:nvPr/>
        </p:nvPicPr>
        <p:blipFill rotWithShape="1">
          <a:blip r:embed="rId5">
            <a:alphaModFix/>
          </a:blip>
          <a:srcRect b="0" l="0" r="0" t="0"/>
          <a:stretch/>
        </p:blipFill>
        <p:spPr>
          <a:xfrm>
            <a:off x="14289" y="488159"/>
            <a:ext cx="3501013" cy="939800"/>
          </a:xfrm>
          <a:prstGeom prst="rect">
            <a:avLst/>
          </a:prstGeom>
          <a:noFill/>
          <a:ln>
            <a:noFill/>
          </a:ln>
        </p:spPr>
      </p:pic>
      <p:pic>
        <p:nvPicPr>
          <p:cNvPr id="229" name="Google Shape;229;p16"/>
          <p:cNvPicPr preferRelativeResize="0"/>
          <p:nvPr/>
        </p:nvPicPr>
        <p:blipFill rotWithShape="1">
          <a:blip r:embed="rId6">
            <a:alphaModFix/>
          </a:blip>
          <a:srcRect b="0" l="0" r="0" t="0"/>
          <a:stretch/>
        </p:blipFill>
        <p:spPr>
          <a:xfrm>
            <a:off x="45473" y="1375893"/>
            <a:ext cx="3191941" cy="406401"/>
          </a:xfrm>
          <a:prstGeom prst="rect">
            <a:avLst/>
          </a:prstGeom>
          <a:noFill/>
          <a:ln>
            <a:noFill/>
          </a:ln>
        </p:spPr>
      </p:pic>
      <p:sp>
        <p:nvSpPr>
          <p:cNvPr id="230" name="Google Shape;230;p1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7"/>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236" name="Google Shape;236;p17"/>
          <p:cNvSpPr txBox="1"/>
          <p:nvPr/>
        </p:nvSpPr>
        <p:spPr>
          <a:xfrm>
            <a:off x="248855" y="113525"/>
            <a:ext cx="8229600" cy="6858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None/>
            </a:pPr>
            <a:r>
              <a:rPr lang="en-US" sz="2400">
                <a:solidFill>
                  <a:schemeClr val="dk1"/>
                </a:solidFill>
                <a:latin typeface="Arial"/>
                <a:ea typeface="Arial"/>
                <a:cs typeface="Arial"/>
                <a:sym typeface="Arial"/>
              </a:rPr>
              <a:t>“Ransomware is Now a Data Breach”  </a:t>
            </a:r>
            <a:r>
              <a:rPr lang="en-US" sz="1800">
                <a:solidFill>
                  <a:schemeClr val="dk1"/>
                </a:solidFill>
                <a:latin typeface="Arial"/>
                <a:ea typeface="Arial"/>
                <a:cs typeface="Arial"/>
                <a:sym typeface="Arial"/>
              </a:rPr>
              <a:t>-BleepingComputer</a:t>
            </a:r>
            <a:endParaRPr sz="2400">
              <a:solidFill>
                <a:schemeClr val="dk1"/>
              </a:solidFill>
              <a:latin typeface="Arial"/>
              <a:ea typeface="Arial"/>
              <a:cs typeface="Arial"/>
              <a:sym typeface="Arial"/>
            </a:endParaRPr>
          </a:p>
        </p:txBody>
      </p:sp>
      <p:sp>
        <p:nvSpPr>
          <p:cNvPr id="237" name="Google Shape;237;p17"/>
          <p:cNvSpPr txBox="1"/>
          <p:nvPr/>
        </p:nvSpPr>
        <p:spPr>
          <a:xfrm>
            <a:off x="-20968" y="389142"/>
            <a:ext cx="9164968" cy="1200329"/>
          </a:xfrm>
          <a:prstGeom prst="rect">
            <a:avLst/>
          </a:prstGeom>
          <a:noFill/>
          <a:ln>
            <a:noFill/>
          </a:ln>
        </p:spPr>
        <p:txBody>
          <a:bodyPr anchorCtr="0" anchor="t" bIns="45700" lIns="91425" spcFirstLastPara="1" rIns="91425" wrap="square" tIns="45700">
            <a:spAutoFit/>
          </a:bodyPr>
          <a:lstStyle/>
          <a:p>
            <a:pPr indent="-171436" lvl="0" marL="285737"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285737" lvl="0" marL="285737"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The latest Ransomware (REvil) is sending the files to a remote server, so if you don’t pay the ransom, your data will be made publicly available.</a:t>
            </a:r>
            <a:endParaRPr/>
          </a:p>
          <a:p>
            <a:pPr indent="-171436" lvl="0" marL="285737"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238" name="Google Shape;238;p17"/>
          <p:cNvPicPr preferRelativeResize="0"/>
          <p:nvPr/>
        </p:nvPicPr>
        <p:blipFill rotWithShape="1">
          <a:blip r:embed="rId3">
            <a:alphaModFix/>
          </a:blip>
          <a:srcRect b="0" l="0" r="0" t="0"/>
          <a:stretch/>
        </p:blipFill>
        <p:spPr>
          <a:xfrm>
            <a:off x="1629513" y="1300826"/>
            <a:ext cx="5950513" cy="3239557"/>
          </a:xfrm>
          <a:prstGeom prst="rect">
            <a:avLst/>
          </a:prstGeom>
          <a:noFill/>
          <a:ln>
            <a:noFill/>
          </a:ln>
        </p:spPr>
      </p:pic>
      <p:sp>
        <p:nvSpPr>
          <p:cNvPr id="239" name="Google Shape;239;p17"/>
          <p:cNvSpPr txBox="1"/>
          <p:nvPr/>
        </p:nvSpPr>
        <p:spPr>
          <a:xfrm>
            <a:off x="3261360" y="4715384"/>
            <a:ext cx="358648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Courtesy of Bleeping Computer</a:t>
            </a:r>
            <a:endParaRPr/>
          </a:p>
        </p:txBody>
      </p:sp>
      <p:sp>
        <p:nvSpPr>
          <p:cNvPr id="240" name="Google Shape;240;p17"/>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8"/>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 Anatomy of an Attack – Pre-2020</a:t>
            </a:r>
            <a:endParaRPr/>
          </a:p>
        </p:txBody>
      </p:sp>
      <p:sp>
        <p:nvSpPr>
          <p:cNvPr id="247" name="Google Shape;247;p18"/>
          <p:cNvSpPr txBox="1"/>
          <p:nvPr>
            <p:ph idx="4294967295" type="subTitle"/>
          </p:nvPr>
        </p:nvSpPr>
        <p:spPr>
          <a:xfrm>
            <a:off x="265500" y="2769000"/>
            <a:ext cx="6180300" cy="1345500"/>
          </a:xfrm>
          <a:prstGeom prst="rect">
            <a:avLst/>
          </a:prstGeom>
          <a:noFill/>
          <a:ln>
            <a:noFill/>
          </a:ln>
        </p:spPr>
        <p:txBody>
          <a:bodyPr anchorCtr="0" anchor="t" bIns="0" lIns="0" spcFirstLastPara="1" rIns="0" wrap="square" tIns="0">
            <a:normAutofit fontScale="25000" lnSpcReduction="10000"/>
          </a:bodyPr>
          <a:lstStyle/>
          <a:p>
            <a:pPr indent="-211204" lvl="0" marL="228589" rtl="0" algn="l">
              <a:spcBef>
                <a:spcPts val="0"/>
              </a:spcBef>
              <a:spcAft>
                <a:spcPts val="0"/>
              </a:spcAft>
              <a:buClr>
                <a:srgbClr val="616C6D"/>
              </a:buClr>
              <a:buSzPct val="100000"/>
              <a:buChar char="●"/>
            </a:pPr>
            <a:r>
              <a:rPr lang="en-US" sz="6104"/>
              <a:t>Disruptionware is a combination of tools to disrupt operations</a:t>
            </a:r>
            <a:endParaRPr sz="6104"/>
          </a:p>
          <a:p>
            <a:pPr indent="-114289" lvl="0" marL="228589" rtl="0" algn="l">
              <a:spcBef>
                <a:spcPts val="360"/>
              </a:spcBef>
              <a:spcAft>
                <a:spcPts val="0"/>
              </a:spcAft>
              <a:buClr>
                <a:srgbClr val="616C6D"/>
              </a:buClr>
              <a:buSzPct val="29484"/>
              <a:buNone/>
            </a:pPr>
            <a:r>
              <a:t/>
            </a:r>
            <a:endParaRPr sz="6104"/>
          </a:p>
          <a:p>
            <a:pPr indent="-114289" lvl="0" marL="228589" rtl="0" algn="l">
              <a:spcBef>
                <a:spcPts val="360"/>
              </a:spcBef>
              <a:spcAft>
                <a:spcPts val="0"/>
              </a:spcAft>
              <a:buClr>
                <a:srgbClr val="616C6D"/>
              </a:buClr>
              <a:buSzPct val="29484"/>
              <a:buNone/>
            </a:pPr>
            <a:r>
              <a:t/>
            </a:r>
            <a:endParaRPr sz="6104"/>
          </a:p>
          <a:p>
            <a:pPr indent="0" lvl="0" marL="0"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p:txBody>
      </p:sp>
      <p:sp>
        <p:nvSpPr>
          <p:cNvPr id="248" name="Google Shape;248;p18"/>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id="249" name="Google Shape;249;p18"/>
          <p:cNvPicPr preferRelativeResize="0"/>
          <p:nvPr/>
        </p:nvPicPr>
        <p:blipFill rotWithShape="1">
          <a:blip r:embed="rId3">
            <a:alphaModFix/>
          </a:blip>
          <a:srcRect b="0" l="0" r="0" t="0"/>
          <a:stretch/>
        </p:blipFill>
        <p:spPr>
          <a:xfrm>
            <a:off x="653974" y="1609457"/>
            <a:ext cx="1228363" cy="819799"/>
          </a:xfrm>
          <a:prstGeom prst="rect">
            <a:avLst/>
          </a:prstGeom>
          <a:noFill/>
          <a:ln>
            <a:noFill/>
          </a:ln>
        </p:spPr>
      </p:pic>
      <p:pic>
        <p:nvPicPr>
          <p:cNvPr id="250" name="Google Shape;250;p18"/>
          <p:cNvPicPr preferRelativeResize="0"/>
          <p:nvPr/>
        </p:nvPicPr>
        <p:blipFill rotWithShape="1">
          <a:blip r:embed="rId4">
            <a:alphaModFix/>
          </a:blip>
          <a:srcRect b="0" l="0" r="0" t="0"/>
          <a:stretch/>
        </p:blipFill>
        <p:spPr>
          <a:xfrm>
            <a:off x="2556979" y="1762111"/>
            <a:ext cx="726716" cy="514489"/>
          </a:xfrm>
          <a:prstGeom prst="rect">
            <a:avLst/>
          </a:prstGeom>
          <a:noFill/>
          <a:ln>
            <a:noFill/>
          </a:ln>
        </p:spPr>
      </p:pic>
      <p:cxnSp>
        <p:nvCxnSpPr>
          <p:cNvPr id="251" name="Google Shape;251;p18"/>
          <p:cNvCxnSpPr>
            <a:stCxn id="249" idx="3"/>
            <a:endCxn id="250" idx="1"/>
          </p:cNvCxnSpPr>
          <p:nvPr/>
        </p:nvCxnSpPr>
        <p:spPr>
          <a:xfrm>
            <a:off x="1882337" y="2019357"/>
            <a:ext cx="674700" cy="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descr="User" id="252" name="Google Shape;252;p18"/>
          <p:cNvPicPr preferRelativeResize="0"/>
          <p:nvPr/>
        </p:nvPicPr>
        <p:blipFill rotWithShape="1">
          <a:blip r:embed="rId5">
            <a:alphaModFix/>
          </a:blip>
          <a:srcRect b="0" l="0" r="0" t="0"/>
          <a:stretch/>
        </p:blipFill>
        <p:spPr>
          <a:xfrm>
            <a:off x="3825389" y="1562151"/>
            <a:ext cx="914400" cy="914400"/>
          </a:xfrm>
          <a:prstGeom prst="rect">
            <a:avLst/>
          </a:prstGeom>
          <a:noFill/>
          <a:ln>
            <a:noFill/>
          </a:ln>
        </p:spPr>
      </p:pic>
      <p:cxnSp>
        <p:nvCxnSpPr>
          <p:cNvPr id="253" name="Google Shape;253;p18"/>
          <p:cNvCxnSpPr/>
          <p:nvPr/>
        </p:nvCxnSpPr>
        <p:spPr>
          <a:xfrm flipH="1" rot="10800000">
            <a:off x="3283695" y="2003781"/>
            <a:ext cx="674644" cy="1"/>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id="254" name="Google Shape;254;p18"/>
          <p:cNvPicPr preferRelativeResize="0"/>
          <p:nvPr/>
        </p:nvPicPr>
        <p:blipFill rotWithShape="1">
          <a:blip r:embed="rId6">
            <a:alphaModFix/>
          </a:blip>
          <a:srcRect b="0" l="0" r="0" t="0"/>
          <a:stretch/>
        </p:blipFill>
        <p:spPr>
          <a:xfrm>
            <a:off x="5248399" y="1609453"/>
            <a:ext cx="1197372" cy="798248"/>
          </a:xfrm>
          <a:prstGeom prst="rect">
            <a:avLst/>
          </a:prstGeom>
          <a:noFill/>
          <a:ln>
            <a:noFill/>
          </a:ln>
        </p:spPr>
      </p:pic>
      <p:pic>
        <p:nvPicPr>
          <p:cNvPr descr="User network" id="255" name="Google Shape;255;p18"/>
          <p:cNvPicPr preferRelativeResize="0"/>
          <p:nvPr/>
        </p:nvPicPr>
        <p:blipFill rotWithShape="1">
          <a:blip r:embed="rId7">
            <a:alphaModFix/>
          </a:blip>
          <a:srcRect b="0" l="0" r="0" t="0"/>
          <a:stretch/>
        </p:blipFill>
        <p:spPr>
          <a:xfrm>
            <a:off x="7185943" y="1562151"/>
            <a:ext cx="914400" cy="914400"/>
          </a:xfrm>
          <a:prstGeom prst="rect">
            <a:avLst/>
          </a:prstGeom>
          <a:noFill/>
          <a:ln>
            <a:noFill/>
          </a:ln>
        </p:spPr>
      </p:pic>
      <p:cxnSp>
        <p:nvCxnSpPr>
          <p:cNvPr id="256" name="Google Shape;256;p18"/>
          <p:cNvCxnSpPr/>
          <p:nvPr/>
        </p:nvCxnSpPr>
        <p:spPr>
          <a:xfrm flipH="1" rot="10800000">
            <a:off x="4530174" y="2003780"/>
            <a:ext cx="674644" cy="1"/>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257" name="Google Shape;257;p18"/>
          <p:cNvCxnSpPr/>
          <p:nvPr/>
        </p:nvCxnSpPr>
        <p:spPr>
          <a:xfrm flipH="1" rot="10800000">
            <a:off x="6445771" y="2019355"/>
            <a:ext cx="674644" cy="1"/>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258" name="Google Shape;258;p18"/>
          <p:cNvSpPr txBox="1"/>
          <p:nvPr/>
        </p:nvSpPr>
        <p:spPr>
          <a:xfrm>
            <a:off x="6581000" y="1656179"/>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RDP</a:t>
            </a:r>
            <a:endParaRPr/>
          </a:p>
        </p:txBody>
      </p:sp>
      <p:sp>
        <p:nvSpPr>
          <p:cNvPr id="259" name="Google Shape;259;p18"/>
          <p:cNvSpPr txBox="1"/>
          <p:nvPr/>
        </p:nvSpPr>
        <p:spPr>
          <a:xfrm>
            <a:off x="6581000" y="2117514"/>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SMB</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500"/>
                                        <p:tgtEl>
                                          <p:spTgt spid="2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500"/>
                                        <p:tgtEl>
                                          <p:spTgt spid="2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500"/>
                                        <p:tgtEl>
                                          <p:spTgt spid="2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500"/>
                                        <p:tgtEl>
                                          <p:spTgt spid="2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9"/>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 What is RDP?</a:t>
            </a:r>
            <a:endParaRPr/>
          </a:p>
        </p:txBody>
      </p:sp>
      <p:sp>
        <p:nvSpPr>
          <p:cNvPr id="266" name="Google Shape;266;p19"/>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267" name="Google Shape;267;p19"/>
          <p:cNvSpPr txBox="1"/>
          <p:nvPr/>
        </p:nvSpPr>
        <p:spPr>
          <a:xfrm>
            <a:off x="520394" y="1449235"/>
            <a:ext cx="8385719" cy="1021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400" u="sng">
                <a:solidFill>
                  <a:schemeClr val="dk1"/>
                </a:solidFill>
                <a:latin typeface="Arial"/>
                <a:ea typeface="Arial"/>
                <a:cs typeface="Arial"/>
                <a:sym typeface="Arial"/>
              </a:rPr>
              <a:t>Remote Desktop Protocol</a:t>
            </a:r>
            <a:r>
              <a:rPr lang="en-US" sz="1400">
                <a:solidFill>
                  <a:schemeClr val="dk1"/>
                </a:solidFill>
                <a:latin typeface="Arial"/>
                <a:ea typeface="Arial"/>
                <a:cs typeface="Arial"/>
                <a:sym typeface="Arial"/>
              </a:rPr>
              <a:t> (RDP) – RDP is a client-server communication protocol developed by  Microsoft.  It provides a user with a graphical interface and RDP client to connect to another RDP server.  RDP server software exists for Unix and OSX.</a:t>
            </a:r>
            <a:endParaRPr/>
          </a:p>
        </p:txBody>
      </p:sp>
      <p:grpSp>
        <p:nvGrpSpPr>
          <p:cNvPr id="268" name="Google Shape;268;p19"/>
          <p:cNvGrpSpPr/>
          <p:nvPr/>
        </p:nvGrpSpPr>
        <p:grpSpPr>
          <a:xfrm>
            <a:off x="2016248" y="2659493"/>
            <a:ext cx="4886087" cy="1242968"/>
            <a:chOff x="1797211" y="2872969"/>
            <a:chExt cx="4886087" cy="1242968"/>
          </a:xfrm>
        </p:grpSpPr>
        <p:pic>
          <p:nvPicPr>
            <p:cNvPr descr="Computer" id="269" name="Google Shape;269;p19"/>
            <p:cNvPicPr preferRelativeResize="0"/>
            <p:nvPr/>
          </p:nvPicPr>
          <p:blipFill rotWithShape="1">
            <a:blip r:embed="rId3">
              <a:alphaModFix/>
            </a:blip>
            <a:srcRect b="0" l="0" r="0" t="0"/>
            <a:stretch/>
          </p:blipFill>
          <p:spPr>
            <a:xfrm>
              <a:off x="5373929" y="2872969"/>
              <a:ext cx="914400" cy="914400"/>
            </a:xfrm>
            <a:prstGeom prst="rect">
              <a:avLst/>
            </a:prstGeom>
            <a:noFill/>
            <a:ln>
              <a:noFill/>
            </a:ln>
          </p:spPr>
        </p:pic>
        <p:pic>
          <p:nvPicPr>
            <p:cNvPr descr="Laptop" id="270" name="Google Shape;270;p19"/>
            <p:cNvPicPr preferRelativeResize="0"/>
            <p:nvPr/>
          </p:nvPicPr>
          <p:blipFill rotWithShape="1">
            <a:blip r:embed="rId4">
              <a:alphaModFix/>
            </a:blip>
            <a:srcRect b="0" l="0" r="0" t="0"/>
            <a:stretch/>
          </p:blipFill>
          <p:spPr>
            <a:xfrm>
              <a:off x="2024170" y="2874828"/>
              <a:ext cx="914400" cy="914400"/>
            </a:xfrm>
            <a:prstGeom prst="rect">
              <a:avLst/>
            </a:prstGeom>
            <a:noFill/>
            <a:ln>
              <a:noFill/>
            </a:ln>
          </p:spPr>
        </p:pic>
        <p:sp>
          <p:nvSpPr>
            <p:cNvPr id="271" name="Google Shape;271;p19"/>
            <p:cNvSpPr txBox="1"/>
            <p:nvPr/>
          </p:nvSpPr>
          <p:spPr>
            <a:xfrm>
              <a:off x="1797211" y="3746605"/>
              <a:ext cx="13683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RDP Client</a:t>
              </a:r>
              <a:endParaRPr/>
            </a:p>
          </p:txBody>
        </p:sp>
        <p:sp>
          <p:nvSpPr>
            <p:cNvPr id="272" name="Google Shape;272;p19"/>
            <p:cNvSpPr txBox="1"/>
            <p:nvPr/>
          </p:nvSpPr>
          <p:spPr>
            <a:xfrm>
              <a:off x="5142126" y="3746095"/>
              <a:ext cx="15411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RDP Server</a:t>
              </a:r>
              <a:endParaRPr/>
            </a:p>
          </p:txBody>
        </p:sp>
        <p:cxnSp>
          <p:nvCxnSpPr>
            <p:cNvPr id="273" name="Google Shape;273;p19"/>
            <p:cNvCxnSpPr>
              <a:stCxn id="270" idx="3"/>
              <a:endCxn id="269" idx="1"/>
            </p:cNvCxnSpPr>
            <p:nvPr/>
          </p:nvCxnSpPr>
          <p:spPr>
            <a:xfrm flipH="1" rot="10800000">
              <a:off x="2938570" y="3330228"/>
              <a:ext cx="2435400" cy="1800"/>
            </a:xfrm>
            <a:prstGeom prst="bentConnector3">
              <a:avLst>
                <a:gd fmla="val 41006" name="adj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sp>
          <p:nvSpPr>
            <p:cNvPr id="274" name="Google Shape;274;p19"/>
            <p:cNvSpPr txBox="1"/>
            <p:nvPr/>
          </p:nvSpPr>
          <p:spPr>
            <a:xfrm>
              <a:off x="3567924" y="3434628"/>
              <a:ext cx="11792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Port 3389</a:t>
              </a:r>
              <a:endParaRPr/>
            </a:p>
          </p:txBody>
        </p:sp>
        <p:sp>
          <p:nvSpPr>
            <p:cNvPr id="275" name="Google Shape;275;p19"/>
            <p:cNvSpPr txBox="1"/>
            <p:nvPr/>
          </p:nvSpPr>
          <p:spPr>
            <a:xfrm>
              <a:off x="3785158" y="2898833"/>
              <a:ext cx="117923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RDP</a:t>
              </a:r>
              <a:endParaRPr/>
            </a:p>
          </p:txBody>
        </p:sp>
      </p:grpSp>
      <p:pic>
        <p:nvPicPr>
          <p:cNvPr id="276" name="Google Shape;276;p19"/>
          <p:cNvPicPr preferRelativeResize="0"/>
          <p:nvPr/>
        </p:nvPicPr>
        <p:blipFill rotWithShape="1">
          <a:blip r:embed="rId5">
            <a:alphaModFix/>
          </a:blip>
          <a:srcRect b="0" l="0" r="0" t="0"/>
          <a:stretch/>
        </p:blipFill>
        <p:spPr>
          <a:xfrm>
            <a:off x="3226190" y="651157"/>
            <a:ext cx="2466196" cy="1577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
          <p:cNvSpPr txBox="1"/>
          <p:nvPr>
            <p:ph idx="4294967295" type="body"/>
          </p:nvPr>
        </p:nvSpPr>
        <p:spPr>
          <a:xfrm>
            <a:off x="139146" y="694544"/>
            <a:ext cx="8696743" cy="3662641"/>
          </a:xfrm>
          <a:prstGeom prst="rect">
            <a:avLst/>
          </a:prstGeom>
          <a:noFill/>
          <a:ln>
            <a:noFill/>
          </a:ln>
        </p:spPr>
        <p:txBody>
          <a:bodyPr anchorCtr="0" anchor="t" bIns="0" lIns="0" spcFirstLastPara="1" rIns="0" wrap="square" tIns="0">
            <a:normAutofit lnSpcReduction="10000"/>
          </a:bodyPr>
          <a:lstStyle/>
          <a:p>
            <a:pPr indent="-222240" lvl="1" marL="452415" rtl="0" algn="l">
              <a:lnSpc>
                <a:spcPct val="150000"/>
              </a:lnSpc>
              <a:spcBef>
                <a:spcPts val="0"/>
              </a:spcBef>
              <a:spcAft>
                <a:spcPts val="0"/>
              </a:spcAft>
              <a:buClr>
                <a:srgbClr val="616C6D"/>
              </a:buClr>
              <a:buSzPts val="2000"/>
              <a:buChar char="○"/>
            </a:pPr>
            <a:r>
              <a:rPr lang="en-US" sz="2000"/>
              <a:t>Debra Baker, CISSP CCSP</a:t>
            </a:r>
            <a:endParaRPr/>
          </a:p>
          <a:p>
            <a:pPr indent="-222240" lvl="1" marL="452415" rtl="0" algn="l">
              <a:lnSpc>
                <a:spcPct val="150000"/>
              </a:lnSpc>
              <a:spcBef>
                <a:spcPts val="400"/>
              </a:spcBef>
              <a:spcAft>
                <a:spcPts val="0"/>
              </a:spcAft>
              <a:buClr>
                <a:srgbClr val="616C6D"/>
              </a:buClr>
              <a:buSzPts val="2000"/>
              <a:buChar char="○"/>
            </a:pPr>
            <a:r>
              <a:rPr lang="en-US" sz="2000"/>
              <a:t>20 years of practical experience in security starting in USAF &gt; IBM &gt;  Entrust &gt; Cisco &gt; RedSeal</a:t>
            </a:r>
            <a:endParaRPr sz="2000"/>
          </a:p>
          <a:p>
            <a:pPr indent="-222240" lvl="1" marL="452415" rtl="0" algn="l">
              <a:lnSpc>
                <a:spcPct val="150000"/>
              </a:lnSpc>
              <a:spcBef>
                <a:spcPts val="400"/>
              </a:spcBef>
              <a:spcAft>
                <a:spcPts val="0"/>
              </a:spcAft>
              <a:buClr>
                <a:srgbClr val="616C6D"/>
              </a:buClr>
              <a:buSzPts val="2000"/>
              <a:buChar char="○"/>
            </a:pPr>
            <a:r>
              <a:rPr lang="en-US" sz="2000"/>
              <a:t>Founder of JHU Cryptographic Knowledge Base https://CryptoDoneRight.org</a:t>
            </a:r>
            <a:endParaRPr sz="2000"/>
          </a:p>
          <a:p>
            <a:pPr indent="-222240" lvl="1" marL="452415" rtl="0" algn="l">
              <a:lnSpc>
                <a:spcPct val="150000"/>
              </a:lnSpc>
              <a:spcBef>
                <a:spcPts val="400"/>
              </a:spcBef>
              <a:spcAft>
                <a:spcPts val="0"/>
              </a:spcAft>
              <a:buClr>
                <a:srgbClr val="616C6D"/>
              </a:buClr>
              <a:buSzPts val="2000"/>
              <a:buChar char="○"/>
            </a:pPr>
            <a:r>
              <a:rPr lang="en-US" sz="2000"/>
              <a:t>Distinguished SME in Information Security (ISC2)</a:t>
            </a:r>
            <a:endParaRPr/>
          </a:p>
          <a:p>
            <a:pPr indent="-222240" lvl="1" marL="452415" rtl="0" algn="l">
              <a:lnSpc>
                <a:spcPct val="150000"/>
              </a:lnSpc>
              <a:spcBef>
                <a:spcPts val="400"/>
              </a:spcBef>
              <a:spcAft>
                <a:spcPts val="0"/>
              </a:spcAft>
              <a:buClr>
                <a:srgbClr val="616C6D"/>
              </a:buClr>
              <a:buSzPts val="2000"/>
              <a:buChar char="○"/>
            </a:pPr>
            <a:r>
              <a:rPr lang="en-US" sz="2000"/>
              <a:t>Top 100 Women in Cybersecurity</a:t>
            </a:r>
            <a:endParaRPr/>
          </a:p>
          <a:p>
            <a:pPr indent="-222240" lvl="1" marL="452415" rtl="0" algn="l">
              <a:lnSpc>
                <a:spcPct val="150000"/>
              </a:lnSpc>
              <a:spcBef>
                <a:spcPts val="400"/>
              </a:spcBef>
              <a:spcAft>
                <a:spcPts val="0"/>
              </a:spcAft>
              <a:buClr>
                <a:srgbClr val="616C6D"/>
              </a:buClr>
              <a:buSzPts val="2000"/>
              <a:buChar char="○"/>
            </a:pPr>
            <a:r>
              <a:rPr lang="en-US" sz="2000"/>
              <a:t>Twitter: @deb_infosec</a:t>
            </a:r>
            <a:endParaRPr sz="2000"/>
          </a:p>
        </p:txBody>
      </p:sp>
      <p:sp>
        <p:nvSpPr>
          <p:cNvPr id="97" name="Google Shape;97;p2"/>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98" name="Google Shape;98;p2"/>
          <p:cNvSpPr txBox="1"/>
          <p:nvPr/>
        </p:nvSpPr>
        <p:spPr>
          <a:xfrm>
            <a:off x="591075" y="-451547"/>
            <a:ext cx="6172200" cy="514351"/>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None/>
            </a:pPr>
            <a:r>
              <a:rPr b="0" i="0" lang="en-US" sz="2400" u="none" cap="none" strike="noStrike">
                <a:solidFill>
                  <a:schemeClr val="lt1"/>
                </a:solidFill>
                <a:latin typeface="Arial"/>
                <a:ea typeface="Arial"/>
                <a:cs typeface="Arial"/>
                <a:sym typeface="Arial"/>
              </a:rPr>
              <a:t>&gt;whoami</a:t>
            </a:r>
            <a:endParaRPr b="0" i="0" sz="2400" u="none" cap="none" strike="noStrike">
              <a:solidFill>
                <a:schemeClr val="lt1"/>
              </a:solidFill>
              <a:latin typeface="Arial"/>
              <a:ea typeface="Arial"/>
              <a:cs typeface="Arial"/>
              <a:sym typeface="Arial"/>
            </a:endParaRPr>
          </a:p>
        </p:txBody>
      </p:sp>
      <p:pic>
        <p:nvPicPr>
          <p:cNvPr id="99" name="Google Shape;99;p2"/>
          <p:cNvPicPr preferRelativeResize="0"/>
          <p:nvPr/>
        </p:nvPicPr>
        <p:blipFill rotWithShape="1">
          <a:blip r:embed="rId3">
            <a:alphaModFix/>
          </a:blip>
          <a:srcRect b="0" l="0" r="0" t="0"/>
          <a:stretch/>
        </p:blipFill>
        <p:spPr>
          <a:xfrm>
            <a:off x="7181176" y="4505395"/>
            <a:ext cx="1873996" cy="523737"/>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7210841" y="1682967"/>
            <a:ext cx="1794013" cy="282242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0"/>
          <p:cNvSpPr txBox="1"/>
          <p:nvPr>
            <p:ph type="title"/>
          </p:nvPr>
        </p:nvSpPr>
        <p:spPr>
          <a:xfrm>
            <a:off x="311700" y="264325"/>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 Censys.io Search port 3389 Exposed to Internet</a:t>
            </a:r>
            <a:endParaRPr/>
          </a:p>
        </p:txBody>
      </p:sp>
      <p:sp>
        <p:nvSpPr>
          <p:cNvPr id="283" name="Google Shape;283;p20"/>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id="284" name="Google Shape;284;p20"/>
          <p:cNvPicPr preferRelativeResize="0"/>
          <p:nvPr/>
        </p:nvPicPr>
        <p:blipFill rotWithShape="1">
          <a:blip r:embed="rId3">
            <a:alphaModFix/>
          </a:blip>
          <a:srcRect b="0" l="0" r="0" t="0"/>
          <a:stretch/>
        </p:blipFill>
        <p:spPr>
          <a:xfrm>
            <a:off x="594601" y="1017801"/>
            <a:ext cx="3572879" cy="3549275"/>
          </a:xfrm>
          <a:prstGeom prst="rect">
            <a:avLst/>
          </a:prstGeom>
          <a:noFill/>
          <a:ln>
            <a:noFill/>
          </a:ln>
        </p:spPr>
      </p:pic>
      <p:sp>
        <p:nvSpPr>
          <p:cNvPr id="285" name="Google Shape;285;p20"/>
          <p:cNvSpPr txBox="1"/>
          <p:nvPr/>
        </p:nvSpPr>
        <p:spPr>
          <a:xfrm>
            <a:off x="4602039" y="770384"/>
            <a:ext cx="4571999" cy="43344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How to Secure RDP</a:t>
            </a:r>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Use Strong Passwords</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Use Two Factor Authentication</a:t>
            </a:r>
            <a:endParaRPr/>
          </a:p>
          <a:p>
            <a:pPr indent="-285736" lvl="1" marL="742913" marR="0" rtl="0" algn="l">
              <a:lnSpc>
                <a:spcPct val="150000"/>
              </a:lnSpc>
              <a:spcBef>
                <a:spcPts val="0"/>
              </a:spcBef>
              <a:spcAft>
                <a:spcPts val="0"/>
              </a:spcAft>
              <a:buClr>
                <a:srgbClr val="FF0000"/>
              </a:buClr>
              <a:buSzPts val="1800"/>
              <a:buFont typeface="Courier New"/>
              <a:buChar char="o"/>
            </a:pPr>
            <a:r>
              <a:rPr b="0" i="0" lang="en-US" sz="1800" u="none" cap="none" strike="noStrike">
                <a:solidFill>
                  <a:srgbClr val="FF0000"/>
                </a:solidFill>
                <a:latin typeface="Arial"/>
                <a:ea typeface="Arial"/>
                <a:cs typeface="Arial"/>
                <a:sym typeface="Arial"/>
              </a:rPr>
              <a:t>X.509 Certificates</a:t>
            </a:r>
            <a:endParaRPr/>
          </a:p>
          <a:p>
            <a:pPr indent="-285736" lvl="1" marL="742913" marR="0" rtl="0" algn="l">
              <a:lnSpc>
                <a:spcPct val="150000"/>
              </a:lnSpc>
              <a:spcBef>
                <a:spcPts val="0"/>
              </a:spcBef>
              <a:spcAft>
                <a:spcPts val="0"/>
              </a:spcAft>
              <a:buClr>
                <a:srgbClr val="FF0000"/>
              </a:buClr>
              <a:buSzPts val="1800"/>
              <a:buFont typeface="Courier New"/>
              <a:buChar char="o"/>
            </a:pPr>
            <a:r>
              <a:rPr b="0" i="0" lang="en-US" sz="1800" u="none" cap="none" strike="noStrike">
                <a:solidFill>
                  <a:srgbClr val="FF0000"/>
                </a:solidFill>
                <a:latin typeface="Arial"/>
                <a:ea typeface="Arial"/>
                <a:cs typeface="Arial"/>
                <a:sym typeface="Arial"/>
              </a:rPr>
              <a:t>Smartcard (Yubikey, RSA)</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Block 3389 at Boundary Firewall</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Limit Administrators who can login remotely; </a:t>
            </a:r>
            <a:endParaRPr/>
          </a:p>
          <a:p>
            <a:pPr indent="-285736" lvl="1" marL="742913" marR="0" rtl="0" algn="l">
              <a:lnSpc>
                <a:spcPct val="150000"/>
              </a:lnSpc>
              <a:spcBef>
                <a:spcPts val="0"/>
              </a:spcBef>
              <a:spcAft>
                <a:spcPts val="0"/>
              </a:spcAft>
              <a:buClr>
                <a:srgbClr val="FF0000"/>
              </a:buClr>
              <a:buSzPts val="1800"/>
              <a:buFont typeface="Courier New"/>
              <a:buChar char="o"/>
            </a:pPr>
            <a:r>
              <a:rPr b="0" i="0" lang="en-US" sz="1800" u="none" cap="none" strike="noStrike">
                <a:solidFill>
                  <a:srgbClr val="FF0000"/>
                </a:solidFill>
                <a:latin typeface="Arial"/>
                <a:ea typeface="Arial"/>
                <a:cs typeface="Arial"/>
                <a:sym typeface="Arial"/>
              </a:rPr>
              <a:t>by default all Admins have access</a:t>
            </a:r>
            <a:endParaRPr/>
          </a:p>
          <a:p>
            <a:pPr indent="-171436" lvl="1" marL="742913" marR="0" rtl="0" algn="l">
              <a:lnSpc>
                <a:spcPct val="150000"/>
              </a:lnSpc>
              <a:spcBef>
                <a:spcPts val="0"/>
              </a:spcBef>
              <a:spcAft>
                <a:spcPts val="0"/>
              </a:spcAft>
              <a:buClr>
                <a:schemeClr val="dk1"/>
              </a:buClr>
              <a:buSzPts val="1800"/>
              <a:buFont typeface="Courier New"/>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1"/>
          <p:cNvSpPr txBox="1"/>
          <p:nvPr>
            <p:ph type="title"/>
          </p:nvPr>
        </p:nvSpPr>
        <p:spPr>
          <a:xfrm>
            <a:off x="287300" y="163475"/>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 What is SMB?</a:t>
            </a:r>
            <a:endParaRPr/>
          </a:p>
        </p:txBody>
      </p:sp>
      <p:sp>
        <p:nvSpPr>
          <p:cNvPr id="292" name="Google Shape;292;p21"/>
          <p:cNvSpPr txBox="1"/>
          <p:nvPr>
            <p:ph idx="4294967295" type="subTitle"/>
          </p:nvPr>
        </p:nvSpPr>
        <p:spPr>
          <a:xfrm>
            <a:off x="265500" y="2769001"/>
            <a:ext cx="4045200" cy="1345500"/>
          </a:xfrm>
          <a:prstGeom prst="rect">
            <a:avLst/>
          </a:prstGeom>
          <a:noFill/>
          <a:ln>
            <a:noFill/>
          </a:ln>
        </p:spPr>
        <p:txBody>
          <a:bodyPr anchorCtr="0" anchor="t" bIns="0" lIns="0" spcFirstLastPara="1" rIns="0" wrap="square" tIns="0">
            <a:normAutofit fontScale="70000" lnSpcReduction="20000"/>
          </a:bodyPr>
          <a:lstStyle/>
          <a:p>
            <a:pPr indent="-114289" lvl="0" marL="228589" rtl="0" algn="l">
              <a:spcBef>
                <a:spcPts val="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p:txBody>
      </p:sp>
      <p:sp>
        <p:nvSpPr>
          <p:cNvPr id="293" name="Google Shape;293;p21"/>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294" name="Google Shape;294;p21"/>
          <p:cNvSpPr txBox="1"/>
          <p:nvPr/>
        </p:nvSpPr>
        <p:spPr>
          <a:xfrm>
            <a:off x="65699" y="714531"/>
            <a:ext cx="8963791" cy="102188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1400" u="sng">
                <a:solidFill>
                  <a:schemeClr val="dk1"/>
                </a:solidFill>
                <a:latin typeface="Arial"/>
                <a:ea typeface="Arial"/>
                <a:cs typeface="Arial"/>
                <a:sym typeface="Arial"/>
              </a:rPr>
              <a:t>Server Message Block </a:t>
            </a:r>
            <a:r>
              <a:rPr lang="en-US" sz="1400">
                <a:solidFill>
                  <a:schemeClr val="dk1"/>
                </a:solidFill>
                <a:latin typeface="Arial"/>
                <a:ea typeface="Arial"/>
                <a:cs typeface="Arial"/>
                <a:sym typeface="Arial"/>
              </a:rPr>
              <a:t>(SMB) – SMB is a client – server communication protocol on port 445.  Created by IBM in the 1980s, SMB is used for accessing shared resources such as printers, files, serial port and other resources on the network.  </a:t>
            </a:r>
            <a:endParaRPr/>
          </a:p>
        </p:txBody>
      </p:sp>
      <p:pic>
        <p:nvPicPr>
          <p:cNvPr id="295" name="Google Shape;295;p21"/>
          <p:cNvPicPr preferRelativeResize="0"/>
          <p:nvPr/>
        </p:nvPicPr>
        <p:blipFill rotWithShape="1">
          <a:blip r:embed="rId3">
            <a:alphaModFix/>
          </a:blip>
          <a:srcRect b="0" l="0" r="0" t="0"/>
          <a:stretch/>
        </p:blipFill>
        <p:spPr>
          <a:xfrm>
            <a:off x="815615" y="1671075"/>
            <a:ext cx="2952556" cy="2958668"/>
          </a:xfrm>
          <a:prstGeom prst="rect">
            <a:avLst/>
          </a:prstGeom>
          <a:noFill/>
          <a:ln>
            <a:noFill/>
          </a:ln>
        </p:spPr>
      </p:pic>
      <p:sp>
        <p:nvSpPr>
          <p:cNvPr id="296" name="Google Shape;296;p21"/>
          <p:cNvSpPr txBox="1"/>
          <p:nvPr/>
        </p:nvSpPr>
        <p:spPr>
          <a:xfrm>
            <a:off x="885983" y="4731173"/>
            <a:ext cx="356095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Courtesy of docs.microsoft.com</a:t>
            </a:r>
            <a:endParaRPr sz="1400">
              <a:solidFill>
                <a:schemeClr val="dk1"/>
              </a:solidFill>
              <a:latin typeface="Arial"/>
              <a:ea typeface="Arial"/>
              <a:cs typeface="Arial"/>
              <a:sym typeface="Arial"/>
            </a:endParaRPr>
          </a:p>
        </p:txBody>
      </p:sp>
      <p:sp>
        <p:nvSpPr>
          <p:cNvPr id="297" name="Google Shape;297;p21"/>
          <p:cNvSpPr txBox="1"/>
          <p:nvPr/>
        </p:nvSpPr>
        <p:spPr>
          <a:xfrm>
            <a:off x="4650535" y="1397058"/>
            <a:ext cx="4571999" cy="308796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00"/>
                </a:solidFill>
                <a:latin typeface="Arial"/>
                <a:ea typeface="Arial"/>
                <a:cs typeface="Arial"/>
                <a:sym typeface="Arial"/>
              </a:rPr>
              <a:t>How to Secure SMB</a:t>
            </a:r>
            <a:endParaRPr/>
          </a:p>
          <a:p>
            <a:pPr indent="0" lvl="0" marL="0" marR="0" rtl="0" algn="l">
              <a:spcBef>
                <a:spcPts val="0"/>
              </a:spcBef>
              <a:spcAft>
                <a:spcPts val="0"/>
              </a:spcAft>
              <a:buNone/>
            </a:pPr>
            <a:r>
              <a:t/>
            </a:r>
            <a:endParaRPr sz="1800">
              <a:solidFill>
                <a:srgbClr val="FF0000"/>
              </a:solidFill>
              <a:latin typeface="Arial"/>
              <a:ea typeface="Arial"/>
              <a:cs typeface="Arial"/>
              <a:sym typeface="Arial"/>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Disable SMBv1.0</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Use SMB 3.0 and above</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Block TCP port 445 at Boundary Firewall</a:t>
            </a:r>
            <a:endParaRPr/>
          </a:p>
          <a:p>
            <a:pPr indent="-285737" lvl="0" marL="285737" marR="0" rtl="0" algn="l">
              <a:lnSpc>
                <a:spcPct val="150000"/>
              </a:lnSpc>
              <a:spcBef>
                <a:spcPts val="0"/>
              </a:spcBef>
              <a:spcAft>
                <a:spcPts val="0"/>
              </a:spcAft>
              <a:buClr>
                <a:srgbClr val="FF0000"/>
              </a:buClr>
              <a:buSzPts val="1800"/>
              <a:buFont typeface="Arial"/>
              <a:buChar char="•"/>
            </a:pPr>
            <a:r>
              <a:rPr lang="en-US" sz="1800">
                <a:solidFill>
                  <a:srgbClr val="FF0000"/>
                </a:solidFill>
                <a:latin typeface="Arial"/>
                <a:ea typeface="Arial"/>
                <a:cs typeface="Arial"/>
                <a:sym typeface="Arial"/>
              </a:rPr>
              <a:t>Block UDP ports 137-138 &amp; 139 </a:t>
            </a:r>
            <a:r>
              <a:rPr lang="en-US" sz="1400">
                <a:solidFill>
                  <a:srgbClr val="FF0000"/>
                </a:solidFill>
                <a:latin typeface="Arial"/>
                <a:ea typeface="Arial"/>
                <a:cs typeface="Arial"/>
                <a:sym typeface="Arial"/>
              </a:rPr>
              <a:t>(NetBios)</a:t>
            </a:r>
            <a:endParaRPr/>
          </a:p>
          <a:p>
            <a:pPr indent="0" lvl="1" marL="457200" marR="0" rtl="0" algn="l">
              <a:lnSpc>
                <a:spcPct val="150000"/>
              </a:lnSpc>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298" name="Google Shape;298;p21"/>
          <p:cNvPicPr preferRelativeResize="0"/>
          <p:nvPr/>
        </p:nvPicPr>
        <p:blipFill rotWithShape="1">
          <a:blip r:embed="rId4">
            <a:alphaModFix/>
          </a:blip>
          <a:srcRect b="0" l="0" r="0" t="0"/>
          <a:stretch/>
        </p:blipFill>
        <p:spPr>
          <a:xfrm>
            <a:off x="4602038" y="1475728"/>
            <a:ext cx="4457493" cy="25925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Computer" id="304" name="Google Shape;304;p22"/>
          <p:cNvPicPr preferRelativeResize="0"/>
          <p:nvPr/>
        </p:nvPicPr>
        <p:blipFill rotWithShape="1">
          <a:blip r:embed="rId3">
            <a:alphaModFix/>
          </a:blip>
          <a:srcRect b="0" l="0" r="0" t="0"/>
          <a:stretch/>
        </p:blipFill>
        <p:spPr>
          <a:xfrm>
            <a:off x="7262181" y="1566613"/>
            <a:ext cx="914400" cy="914400"/>
          </a:xfrm>
          <a:prstGeom prst="rect">
            <a:avLst/>
          </a:prstGeom>
          <a:noFill/>
          <a:ln>
            <a:noFill/>
          </a:ln>
        </p:spPr>
      </p:pic>
      <p:sp>
        <p:nvSpPr>
          <p:cNvPr id="305" name="Google Shape;305;p22"/>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 Anatomy of an Attack 2020</a:t>
            </a:r>
            <a:endParaRPr/>
          </a:p>
        </p:txBody>
      </p:sp>
      <p:sp>
        <p:nvSpPr>
          <p:cNvPr id="306" name="Google Shape;306;p22"/>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descr="Network diagram" id="307" name="Google Shape;307;p22"/>
          <p:cNvPicPr preferRelativeResize="0"/>
          <p:nvPr/>
        </p:nvPicPr>
        <p:blipFill rotWithShape="1">
          <a:blip r:embed="rId4">
            <a:alphaModFix/>
          </a:blip>
          <a:srcRect b="0" l="0" r="0" t="0"/>
          <a:stretch/>
        </p:blipFill>
        <p:spPr>
          <a:xfrm rot="10800000">
            <a:off x="2641073" y="1571174"/>
            <a:ext cx="914400" cy="914400"/>
          </a:xfrm>
          <a:prstGeom prst="rect">
            <a:avLst/>
          </a:prstGeom>
          <a:noFill/>
          <a:ln>
            <a:noFill/>
          </a:ln>
        </p:spPr>
      </p:pic>
      <p:pic>
        <p:nvPicPr>
          <p:cNvPr id="308" name="Google Shape;308;p22"/>
          <p:cNvPicPr preferRelativeResize="0"/>
          <p:nvPr/>
        </p:nvPicPr>
        <p:blipFill rotWithShape="1">
          <a:blip r:embed="rId5">
            <a:alphaModFix/>
          </a:blip>
          <a:srcRect b="0" l="0" r="0" t="0"/>
          <a:stretch/>
        </p:blipFill>
        <p:spPr>
          <a:xfrm>
            <a:off x="640858" y="1846442"/>
            <a:ext cx="1228363" cy="819799"/>
          </a:xfrm>
          <a:prstGeom prst="rect">
            <a:avLst/>
          </a:prstGeom>
          <a:noFill/>
          <a:ln>
            <a:noFill/>
          </a:ln>
        </p:spPr>
      </p:pic>
      <p:sp>
        <p:nvSpPr>
          <p:cNvPr id="309" name="Google Shape;309;p22"/>
          <p:cNvSpPr txBox="1"/>
          <p:nvPr/>
        </p:nvSpPr>
        <p:spPr>
          <a:xfrm>
            <a:off x="1908025" y="1640551"/>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RDP</a:t>
            </a:r>
            <a:endParaRPr/>
          </a:p>
        </p:txBody>
      </p:sp>
      <p:sp>
        <p:nvSpPr>
          <p:cNvPr id="310" name="Google Shape;310;p22"/>
          <p:cNvSpPr txBox="1"/>
          <p:nvPr/>
        </p:nvSpPr>
        <p:spPr>
          <a:xfrm>
            <a:off x="1908025" y="2032082"/>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SMB</a:t>
            </a:r>
            <a:endParaRPr/>
          </a:p>
        </p:txBody>
      </p:sp>
      <p:cxnSp>
        <p:nvCxnSpPr>
          <p:cNvPr id="311" name="Google Shape;311;p22"/>
          <p:cNvCxnSpPr/>
          <p:nvPr/>
        </p:nvCxnSpPr>
        <p:spPr>
          <a:xfrm flipH="1" rot="10800000">
            <a:off x="1916671" y="2010647"/>
            <a:ext cx="674644" cy="1"/>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312" name="Google Shape;312;p22"/>
          <p:cNvCxnSpPr>
            <a:stCxn id="307" idx="1"/>
            <a:endCxn id="304" idx="1"/>
          </p:cNvCxnSpPr>
          <p:nvPr/>
        </p:nvCxnSpPr>
        <p:spPr>
          <a:xfrm flipH="1" rot="10800000">
            <a:off x="3555473" y="2023874"/>
            <a:ext cx="3706800" cy="45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descr="Database" id="313" name="Google Shape;313;p22"/>
          <p:cNvPicPr preferRelativeResize="0"/>
          <p:nvPr/>
        </p:nvPicPr>
        <p:blipFill rotWithShape="1">
          <a:blip r:embed="rId6">
            <a:alphaModFix/>
          </a:blip>
          <a:srcRect b="0" l="0" r="0" t="0"/>
          <a:stretch/>
        </p:blipFill>
        <p:spPr>
          <a:xfrm flipH="1">
            <a:off x="8040641" y="2042353"/>
            <a:ext cx="287232" cy="287232"/>
          </a:xfrm>
          <a:prstGeom prst="rect">
            <a:avLst/>
          </a:prstGeom>
          <a:noFill/>
          <a:ln>
            <a:noFill/>
          </a:ln>
        </p:spPr>
      </p:pic>
      <p:pic>
        <p:nvPicPr>
          <p:cNvPr descr="Database" id="314" name="Google Shape;314;p22"/>
          <p:cNvPicPr preferRelativeResize="0"/>
          <p:nvPr/>
        </p:nvPicPr>
        <p:blipFill rotWithShape="1">
          <a:blip r:embed="rId6">
            <a:alphaModFix/>
          </a:blip>
          <a:srcRect b="0" l="0" r="0" t="0"/>
          <a:stretch/>
        </p:blipFill>
        <p:spPr>
          <a:xfrm flipH="1">
            <a:off x="7924756" y="1990083"/>
            <a:ext cx="287232" cy="287232"/>
          </a:xfrm>
          <a:prstGeom prst="rect">
            <a:avLst/>
          </a:prstGeom>
          <a:noFill/>
          <a:ln>
            <a:noFill/>
          </a:ln>
        </p:spPr>
      </p:pic>
      <p:pic>
        <p:nvPicPr>
          <p:cNvPr descr="Cloud Computing" id="315" name="Google Shape;315;p22"/>
          <p:cNvPicPr preferRelativeResize="0"/>
          <p:nvPr/>
        </p:nvPicPr>
        <p:blipFill rotWithShape="1">
          <a:blip r:embed="rId7">
            <a:alphaModFix/>
          </a:blip>
          <a:srcRect b="0" l="0" r="0" t="0"/>
          <a:stretch/>
        </p:blipFill>
        <p:spPr>
          <a:xfrm>
            <a:off x="862637" y="2797981"/>
            <a:ext cx="914400" cy="914400"/>
          </a:xfrm>
          <a:prstGeom prst="rect">
            <a:avLst/>
          </a:prstGeom>
          <a:noFill/>
          <a:ln>
            <a:noFill/>
          </a:ln>
        </p:spPr>
      </p:pic>
      <p:cxnSp>
        <p:nvCxnSpPr>
          <p:cNvPr id="316" name="Google Shape;316;p22"/>
          <p:cNvCxnSpPr>
            <a:stCxn id="304" idx="2"/>
          </p:cNvCxnSpPr>
          <p:nvPr/>
        </p:nvCxnSpPr>
        <p:spPr>
          <a:xfrm rot="5400000">
            <a:off x="4161381" y="-124187"/>
            <a:ext cx="952800" cy="6163200"/>
          </a:xfrm>
          <a:prstGeom prst="bentConnector2">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317" name="Google Shape;317;p22"/>
          <p:cNvCxnSpPr/>
          <p:nvPr/>
        </p:nvCxnSpPr>
        <p:spPr>
          <a:xfrm>
            <a:off x="1877835" y="2555492"/>
            <a:ext cx="1171503" cy="2695"/>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id="318" name="Google Shape;318;p22"/>
          <p:cNvPicPr preferRelativeResize="0"/>
          <p:nvPr/>
        </p:nvPicPr>
        <p:blipFill rotWithShape="1">
          <a:blip r:embed="rId8">
            <a:alphaModFix/>
          </a:blip>
          <a:srcRect b="0" l="0" r="0" t="0"/>
          <a:stretch/>
        </p:blipFill>
        <p:spPr>
          <a:xfrm>
            <a:off x="3040123" y="2378643"/>
            <a:ext cx="914400" cy="609600"/>
          </a:xfrm>
          <a:prstGeom prst="rect">
            <a:avLst/>
          </a:prstGeom>
          <a:noFill/>
          <a:ln>
            <a:noFill/>
          </a:ln>
        </p:spPr>
      </p:pic>
      <p:pic>
        <p:nvPicPr>
          <p:cNvPr id="319" name="Google Shape;319;p22"/>
          <p:cNvPicPr preferRelativeResize="0"/>
          <p:nvPr/>
        </p:nvPicPr>
        <p:blipFill rotWithShape="1">
          <a:blip r:embed="rId9">
            <a:alphaModFix/>
          </a:blip>
          <a:srcRect b="0" l="0" r="0" t="0"/>
          <a:stretch/>
        </p:blipFill>
        <p:spPr>
          <a:xfrm>
            <a:off x="2390771" y="1746119"/>
            <a:ext cx="215384" cy="215384"/>
          </a:xfrm>
          <a:prstGeom prst="rect">
            <a:avLst/>
          </a:prstGeom>
          <a:noFill/>
          <a:ln>
            <a:noFill/>
          </a:ln>
        </p:spPr>
      </p:pic>
      <p:pic>
        <p:nvPicPr>
          <p:cNvPr id="320" name="Google Shape;320;p22"/>
          <p:cNvPicPr preferRelativeResize="0"/>
          <p:nvPr/>
        </p:nvPicPr>
        <p:blipFill rotWithShape="1">
          <a:blip r:embed="rId10">
            <a:alphaModFix/>
          </a:blip>
          <a:srcRect b="0" l="0" r="0" t="0"/>
          <a:stretch/>
        </p:blipFill>
        <p:spPr>
          <a:xfrm>
            <a:off x="4232294" y="1746121"/>
            <a:ext cx="215384" cy="215384"/>
          </a:xfrm>
          <a:prstGeom prst="rect">
            <a:avLst/>
          </a:prstGeom>
          <a:noFill/>
          <a:ln>
            <a:noFill/>
          </a:ln>
        </p:spPr>
      </p:pic>
      <p:pic>
        <p:nvPicPr>
          <p:cNvPr descr="User network" id="321" name="Google Shape;321;p22"/>
          <p:cNvPicPr preferRelativeResize="0"/>
          <p:nvPr/>
        </p:nvPicPr>
        <p:blipFill rotWithShape="1">
          <a:blip r:embed="rId11">
            <a:alphaModFix/>
          </a:blip>
          <a:srcRect b="0" l="0" r="0" t="0"/>
          <a:stretch/>
        </p:blipFill>
        <p:spPr>
          <a:xfrm>
            <a:off x="5873924" y="2231150"/>
            <a:ext cx="914400" cy="914400"/>
          </a:xfrm>
          <a:prstGeom prst="rect">
            <a:avLst/>
          </a:prstGeom>
          <a:noFill/>
          <a:ln>
            <a:noFill/>
          </a:ln>
        </p:spPr>
      </p:pic>
      <p:cxnSp>
        <p:nvCxnSpPr>
          <p:cNvPr id="322" name="Google Shape;322;p22"/>
          <p:cNvCxnSpPr>
            <a:stCxn id="318" idx="3"/>
            <a:endCxn id="321" idx="1"/>
          </p:cNvCxnSpPr>
          <p:nvPr/>
        </p:nvCxnSpPr>
        <p:spPr>
          <a:xfrm>
            <a:off x="3954523" y="2683443"/>
            <a:ext cx="1919400" cy="48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7647"/>
              </a:srgbClr>
            </a:outerShdw>
          </a:effectLst>
        </p:spPr>
      </p:cxnSp>
      <p:pic>
        <p:nvPicPr>
          <p:cNvPr id="323" name="Google Shape;323;p22"/>
          <p:cNvPicPr preferRelativeResize="0"/>
          <p:nvPr/>
        </p:nvPicPr>
        <p:blipFill rotWithShape="1">
          <a:blip r:embed="rId12">
            <a:alphaModFix/>
          </a:blip>
          <a:srcRect b="0" l="0" r="0" t="0"/>
          <a:stretch/>
        </p:blipFill>
        <p:spPr>
          <a:xfrm>
            <a:off x="4232293" y="3147483"/>
            <a:ext cx="215384" cy="215384"/>
          </a:xfrm>
          <a:prstGeom prst="rect">
            <a:avLst/>
          </a:prstGeom>
          <a:noFill/>
          <a:ln>
            <a:noFill/>
          </a:ln>
        </p:spPr>
      </p:pic>
      <p:pic>
        <p:nvPicPr>
          <p:cNvPr id="324" name="Google Shape;324;p22"/>
          <p:cNvPicPr preferRelativeResize="0"/>
          <p:nvPr/>
        </p:nvPicPr>
        <p:blipFill rotWithShape="1">
          <a:blip r:embed="rId13">
            <a:alphaModFix/>
          </a:blip>
          <a:srcRect b="0" l="0" r="0" t="0"/>
          <a:stretch/>
        </p:blipFill>
        <p:spPr>
          <a:xfrm>
            <a:off x="2390774" y="2329573"/>
            <a:ext cx="215384" cy="215384"/>
          </a:xfrm>
          <a:prstGeom prst="rect">
            <a:avLst/>
          </a:prstGeom>
          <a:noFill/>
          <a:ln>
            <a:noFill/>
          </a:ln>
        </p:spPr>
      </p:pic>
      <p:pic>
        <p:nvPicPr>
          <p:cNvPr id="325" name="Google Shape;325;p22"/>
          <p:cNvPicPr preferRelativeResize="0"/>
          <p:nvPr/>
        </p:nvPicPr>
        <p:blipFill rotWithShape="1">
          <a:blip r:embed="rId14">
            <a:alphaModFix/>
          </a:blip>
          <a:srcRect b="0" l="0" r="0" t="0"/>
          <a:stretch/>
        </p:blipFill>
        <p:spPr>
          <a:xfrm>
            <a:off x="4237263" y="2427445"/>
            <a:ext cx="205441" cy="205441"/>
          </a:xfrm>
          <a:prstGeom prst="rect">
            <a:avLst/>
          </a:prstGeom>
          <a:noFill/>
          <a:ln>
            <a:noFill/>
          </a:ln>
        </p:spPr>
      </p:pic>
      <p:sp>
        <p:nvSpPr>
          <p:cNvPr id="326" name="Google Shape;326;p22"/>
          <p:cNvSpPr txBox="1"/>
          <p:nvPr/>
        </p:nvSpPr>
        <p:spPr>
          <a:xfrm>
            <a:off x="4418639" y="2378647"/>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RDP</a:t>
            </a:r>
            <a:endParaRPr/>
          </a:p>
        </p:txBody>
      </p:sp>
      <p:sp>
        <p:nvSpPr>
          <p:cNvPr id="327" name="Google Shape;327;p22"/>
          <p:cNvSpPr txBox="1"/>
          <p:nvPr/>
        </p:nvSpPr>
        <p:spPr>
          <a:xfrm>
            <a:off x="4413935" y="2705695"/>
            <a:ext cx="7516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SMB</a:t>
            </a:r>
            <a:endParaRPr/>
          </a:p>
        </p:txBody>
      </p:sp>
      <p:sp>
        <p:nvSpPr>
          <p:cNvPr id="328" name="Google Shape;328;p22"/>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500"/>
                                        <p:tgtEl>
                                          <p:spTgt spid="3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3"/>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latin typeface="Arial"/>
                <a:ea typeface="Arial"/>
                <a:cs typeface="Arial"/>
                <a:sym typeface="Arial"/>
              </a:rPr>
              <a:t>11/3/20</a:t>
            </a:r>
            <a:endParaRPr>
              <a:latin typeface="Arial"/>
              <a:ea typeface="Arial"/>
              <a:cs typeface="Arial"/>
              <a:sym typeface="Arial"/>
            </a:endParaRPr>
          </a:p>
        </p:txBody>
      </p:sp>
      <p:sp>
        <p:nvSpPr>
          <p:cNvPr id="334" name="Google Shape;334;p23"/>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335" name="Google Shape;335;p23"/>
          <p:cNvSpPr txBox="1"/>
          <p:nvPr/>
        </p:nvSpPr>
        <p:spPr>
          <a:xfrm>
            <a:off x="128934" y="84899"/>
            <a:ext cx="7324662" cy="6858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None/>
            </a:pPr>
            <a:r>
              <a:rPr lang="en-US" sz="2400">
                <a:solidFill>
                  <a:schemeClr val="dk1"/>
                </a:solidFill>
                <a:latin typeface="Arial"/>
                <a:ea typeface="Arial"/>
                <a:cs typeface="Arial"/>
                <a:sym typeface="Arial"/>
              </a:rPr>
              <a:t>Ransomware – How to Protect Yourself</a:t>
            </a:r>
            <a:endParaRPr>
              <a:solidFill>
                <a:schemeClr val="dk1"/>
              </a:solidFill>
            </a:endParaRPr>
          </a:p>
        </p:txBody>
      </p:sp>
      <p:sp>
        <p:nvSpPr>
          <p:cNvPr id="336" name="Google Shape;336;p23"/>
          <p:cNvSpPr txBox="1"/>
          <p:nvPr/>
        </p:nvSpPr>
        <p:spPr>
          <a:xfrm>
            <a:off x="0" y="770700"/>
            <a:ext cx="7987500" cy="4433100"/>
          </a:xfrm>
          <a:prstGeom prst="rect">
            <a:avLst/>
          </a:prstGeom>
          <a:noFill/>
          <a:ln>
            <a:noFill/>
          </a:ln>
        </p:spPr>
        <p:txBody>
          <a:bodyPr anchorCtr="0" anchor="t" bIns="45700" lIns="91425" spcFirstLastPara="1" rIns="91425" wrap="square" tIns="45700">
            <a:spAutoFit/>
          </a:bodyPr>
          <a:lstStyle/>
          <a:p>
            <a:pPr indent="-285737" lvl="0" marL="285737"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Scheduled Backups; Keep offline backups</a:t>
            </a:r>
            <a:endParaRPr/>
          </a:p>
          <a:p>
            <a:pPr indent="-285737" lvl="0" marL="285737"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Host Defender ie. Windows Defender, Crowdstrike, Tanium</a:t>
            </a:r>
            <a:endParaRPr/>
          </a:p>
          <a:p>
            <a:pPr indent="-285737" lvl="0" marL="285737"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Turn if off!  Remove host from Wired and Wireless Network</a:t>
            </a:r>
            <a:endParaRPr/>
          </a:p>
          <a:p>
            <a:pPr indent="-285737" lvl="0" marL="285737"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Don’t use Windows 98, XP, Windows 7 and Windows Server 2008</a:t>
            </a:r>
            <a:endParaRPr/>
          </a:p>
          <a:p>
            <a:pPr indent="-285736" lvl="1" marL="74291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No longer patched and frequently exploited.</a:t>
            </a:r>
            <a:endParaRPr/>
          </a:p>
          <a:p>
            <a:pPr indent="-285736" lvl="1" marL="74291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Win 7 and 2008 stopped receiving security updates as of January 14, 2020</a:t>
            </a:r>
            <a:endParaRPr/>
          </a:p>
          <a:p>
            <a:pPr indent="-285737" lvl="0" marL="285737"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Turn off Remote Desktop Protocol (RDP) port 3389</a:t>
            </a:r>
            <a:endParaRPr/>
          </a:p>
          <a:p>
            <a:pPr indent="-285736" lvl="1" marL="74291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Frequently exploited by Ransomware</a:t>
            </a:r>
            <a:endParaRPr/>
          </a:p>
          <a:p>
            <a:pPr indent="-285737" lvl="0" marL="292086" marR="0" rtl="0" algn="l">
              <a:lnSpc>
                <a:spcPct val="15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Block port Ports 137-139, 445, &amp; 3389 from external networks</a:t>
            </a:r>
            <a:endParaRPr/>
          </a:p>
          <a:p>
            <a:pPr indent="-285736" lvl="1" marL="74926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Don’t use SMB 1.0, should be using SMB 3.0 &gt;&gt; WannaCry</a:t>
            </a:r>
            <a:endParaRPr/>
          </a:p>
          <a:p>
            <a:pPr indent="-285736" lvl="1" marL="74926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If have SMB 3.0 in use, but have not disabled SMB 1.0, hackers could use SMB 1.0</a:t>
            </a:r>
            <a:endParaRPr/>
          </a:p>
          <a:p>
            <a:pPr indent="-285737" lvl="0" marL="285737" marR="0" rtl="0" algn="l">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Check well known site like nomoreransom.org which may have the decrypt key</a:t>
            </a:r>
            <a:endParaRPr/>
          </a:p>
          <a:p>
            <a:pPr indent="-285736" lvl="1" marL="74291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https:// nomoreransom.org </a:t>
            </a:r>
            <a:endParaRPr/>
          </a:p>
          <a:p>
            <a:pPr indent="-285736" lvl="1" marL="742913" marR="0" rtl="0" algn="l">
              <a:lnSpc>
                <a:spcPct val="150000"/>
              </a:lnSpc>
              <a:spcBef>
                <a:spcPts val="0"/>
              </a:spcBef>
              <a:spcAft>
                <a:spcPts val="0"/>
              </a:spcAft>
              <a:buClr>
                <a:schemeClr val="dk1"/>
              </a:buClr>
              <a:buSzPts val="1200"/>
              <a:buFont typeface="Courier New"/>
              <a:buChar char="o"/>
            </a:pPr>
            <a:r>
              <a:rPr b="0" i="0" lang="en-US" sz="1200" u="none" cap="none" strike="noStrike">
                <a:solidFill>
                  <a:schemeClr val="dk1"/>
                </a:solidFill>
                <a:latin typeface="Arial"/>
                <a:ea typeface="Arial"/>
                <a:cs typeface="Arial"/>
                <a:sym typeface="Arial"/>
              </a:rPr>
              <a:t>https://www.barkly.com/ransomware-recovery-decryption-tools-search</a:t>
            </a:r>
            <a:endParaRPr/>
          </a:p>
          <a:p>
            <a:pPr indent="-171436" lvl="0" marL="285737"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337" name="Google Shape;337;p23"/>
          <p:cNvPicPr preferRelativeResize="0"/>
          <p:nvPr/>
        </p:nvPicPr>
        <p:blipFill rotWithShape="1">
          <a:blip r:embed="rId3">
            <a:alphaModFix/>
          </a:blip>
          <a:srcRect b="0" l="0" r="0" t="0"/>
          <a:stretch/>
        </p:blipFill>
        <p:spPr>
          <a:xfrm>
            <a:off x="6608744" y="1159550"/>
            <a:ext cx="2535256" cy="1412200"/>
          </a:xfrm>
          <a:prstGeom prst="rect">
            <a:avLst/>
          </a:prstGeom>
          <a:noFill/>
          <a:ln>
            <a:noFill/>
          </a:ln>
        </p:spPr>
      </p:pic>
      <p:pic>
        <p:nvPicPr>
          <p:cNvPr id="338" name="Google Shape;338;p23"/>
          <p:cNvPicPr preferRelativeResize="0"/>
          <p:nvPr/>
        </p:nvPicPr>
        <p:blipFill rotWithShape="1">
          <a:blip r:embed="rId4">
            <a:alphaModFix/>
          </a:blip>
          <a:srcRect b="0" l="0" r="0" t="0"/>
          <a:stretch/>
        </p:blipFill>
        <p:spPr>
          <a:xfrm>
            <a:off x="6884402" y="2816200"/>
            <a:ext cx="2335500" cy="2335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500"/>
                                        <p:tgtEl>
                                          <p:spTgt spid="3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4"/>
          <p:cNvSpPr/>
          <p:nvPr/>
        </p:nvSpPr>
        <p:spPr>
          <a:xfrm>
            <a:off x="5194542" y="857804"/>
            <a:ext cx="3687099" cy="1548581"/>
          </a:xfrm>
          <a:prstGeom prst="rect">
            <a:avLst/>
          </a:prstGeom>
          <a:gradFill>
            <a:gsLst>
              <a:gs pos="0">
                <a:srgbClr val="F2F2F2"/>
              </a:gs>
              <a:gs pos="100000">
                <a:srgbClr val="BFC3C3"/>
              </a:gs>
            </a:gsLst>
            <a:lin ang="16200000" scaled="0"/>
          </a:gradFill>
          <a:ln cap="flat" cmpd="sng" w="9525">
            <a:solidFill>
              <a:srgbClr val="505457"/>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24"/>
          <p:cNvSpPr txBox="1"/>
          <p:nvPr>
            <p:ph type="title"/>
          </p:nvPr>
        </p:nvSpPr>
        <p:spPr>
          <a:xfrm>
            <a:off x="311700" y="180400"/>
            <a:ext cx="8520600" cy="607800"/>
          </a:xfrm>
          <a:prstGeom prst="rect">
            <a:avLst/>
          </a:prstGeom>
          <a:noFill/>
          <a:ln>
            <a:noFill/>
          </a:ln>
        </p:spPr>
        <p:txBody>
          <a:bodyPr anchorCtr="0" anchor="ctr" bIns="0" lIns="0" spcFirstLastPara="1" rIns="0" wrap="square" tIns="0">
            <a:normAutofit fontScale="90000"/>
          </a:bodyPr>
          <a:lstStyle/>
          <a:p>
            <a:pPr indent="0" lvl="0" marL="0" rtl="0" algn="l">
              <a:lnSpc>
                <a:spcPct val="80000"/>
              </a:lnSpc>
              <a:spcBef>
                <a:spcPts val="0"/>
              </a:spcBef>
              <a:spcAft>
                <a:spcPts val="0"/>
              </a:spcAft>
              <a:buNone/>
            </a:pPr>
            <a:r>
              <a:rPr lang="en-US">
                <a:latin typeface="Arial"/>
                <a:ea typeface="Arial"/>
                <a:cs typeface="Arial"/>
                <a:sym typeface="Arial"/>
              </a:rPr>
              <a:t>How to Protect Your Network?  Get Back to the Basics</a:t>
            </a:r>
            <a:endParaRPr/>
          </a:p>
        </p:txBody>
      </p:sp>
      <p:sp>
        <p:nvSpPr>
          <p:cNvPr id="345" name="Google Shape;345;p24"/>
          <p:cNvSpPr txBox="1"/>
          <p:nvPr>
            <p:ph idx="4294967295" type="body"/>
          </p:nvPr>
        </p:nvSpPr>
        <p:spPr>
          <a:xfrm>
            <a:off x="151589" y="788195"/>
            <a:ext cx="7869300" cy="3806700"/>
          </a:xfrm>
          <a:prstGeom prst="rect">
            <a:avLst/>
          </a:prstGeom>
          <a:noFill/>
          <a:ln>
            <a:noFill/>
          </a:ln>
        </p:spPr>
        <p:txBody>
          <a:bodyPr anchorCtr="0" anchor="t" bIns="0" lIns="0" spcFirstLastPara="1" rIns="0" wrap="square" tIns="0">
            <a:noAutofit/>
          </a:bodyPr>
          <a:lstStyle/>
          <a:p>
            <a:pPr indent="-348597" lvl="1" marL="573060" rtl="0" algn="l">
              <a:lnSpc>
                <a:spcPct val="95000"/>
              </a:lnSpc>
              <a:spcBef>
                <a:spcPts val="0"/>
              </a:spcBef>
              <a:spcAft>
                <a:spcPts val="0"/>
              </a:spcAft>
              <a:buClr>
                <a:srgbClr val="616C6D"/>
              </a:buClr>
              <a:buSzPts val="1490"/>
              <a:buFont typeface="Arial"/>
              <a:buAutoNum type="arabicPeriod"/>
            </a:pPr>
            <a:r>
              <a:rPr lang="en-US" sz="1490"/>
              <a:t>Multi-factor Authentication (MFA)</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EDR</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Multi-Factor Authentication</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Know Your Network</a:t>
            </a:r>
            <a:endParaRPr sz="1490"/>
          </a:p>
          <a:p>
            <a:pPr indent="-350501" lvl="2" marL="1150882" rtl="0" algn="l">
              <a:lnSpc>
                <a:spcPct val="95000"/>
              </a:lnSpc>
              <a:spcBef>
                <a:spcPts val="240"/>
              </a:spcBef>
              <a:spcAft>
                <a:spcPts val="0"/>
              </a:spcAft>
              <a:buClr>
                <a:srgbClr val="616C6D"/>
              </a:buClr>
              <a:buSzPts val="1320"/>
              <a:buChar char="■"/>
            </a:pPr>
            <a:r>
              <a:rPr lang="en-US" sz="1320"/>
              <a:t>Network Inventory (Solarwinds)</a:t>
            </a:r>
            <a:endParaRPr sz="1490"/>
          </a:p>
          <a:p>
            <a:pPr indent="-350501" lvl="2" marL="1150882" rtl="0" algn="l">
              <a:lnSpc>
                <a:spcPct val="95000"/>
              </a:lnSpc>
              <a:spcBef>
                <a:spcPts val="240"/>
              </a:spcBef>
              <a:spcAft>
                <a:spcPts val="0"/>
              </a:spcAft>
              <a:buClr>
                <a:srgbClr val="616C6D"/>
              </a:buClr>
              <a:buSzPts val="1320"/>
              <a:buChar char="■"/>
            </a:pPr>
            <a:r>
              <a:rPr lang="en-US" sz="1320"/>
              <a:t>Discovery (RedSeal)</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Segmentation (RedSeal)</a:t>
            </a:r>
            <a:endParaRPr sz="1490"/>
          </a:p>
          <a:p>
            <a:pPr indent="-350501" lvl="2" marL="1150882" rtl="0" algn="l">
              <a:lnSpc>
                <a:spcPct val="95000"/>
              </a:lnSpc>
              <a:spcBef>
                <a:spcPts val="240"/>
              </a:spcBef>
              <a:spcAft>
                <a:spcPts val="0"/>
              </a:spcAft>
              <a:buClr>
                <a:srgbClr val="616C6D"/>
              </a:buClr>
              <a:buSzPts val="1320"/>
              <a:buFont typeface="Arial"/>
              <a:buChar char="■"/>
            </a:pPr>
            <a:r>
              <a:rPr lang="en-US" sz="1320"/>
              <a:t>Identify Your Critical Assets</a:t>
            </a:r>
            <a:endParaRPr sz="1490"/>
          </a:p>
          <a:p>
            <a:pPr indent="-350501" lvl="2" marL="1150882" rtl="0" algn="l">
              <a:lnSpc>
                <a:spcPct val="95000"/>
              </a:lnSpc>
              <a:spcBef>
                <a:spcPts val="240"/>
              </a:spcBef>
              <a:spcAft>
                <a:spcPts val="0"/>
              </a:spcAft>
              <a:buClr>
                <a:srgbClr val="616C6D"/>
              </a:buClr>
              <a:buSzPts val="1320"/>
              <a:buChar char="■"/>
            </a:pPr>
            <a:r>
              <a:rPr lang="en-US" sz="1320"/>
              <a:t>Place High Value assets in high security segments</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Vulnerability Management</a:t>
            </a:r>
            <a:endParaRPr sz="1490"/>
          </a:p>
          <a:p>
            <a:pPr indent="-218429" lvl="2" marL="1030237" rtl="0" algn="l">
              <a:lnSpc>
                <a:spcPct val="95000"/>
              </a:lnSpc>
              <a:spcBef>
                <a:spcPts val="280"/>
              </a:spcBef>
              <a:spcAft>
                <a:spcPts val="0"/>
              </a:spcAft>
              <a:buClr>
                <a:srgbClr val="616C6D"/>
              </a:buClr>
              <a:buSzPts val="1190"/>
              <a:buChar char="■"/>
            </a:pPr>
            <a:r>
              <a:rPr lang="en-US" sz="1490"/>
              <a:t>  </a:t>
            </a:r>
            <a:r>
              <a:rPr lang="en-US" sz="1320"/>
              <a:t>Vulnerability Prioritization with Network Context (RedSeal)</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Secure Configuration Network Devices</a:t>
            </a:r>
            <a:endParaRPr sz="1490"/>
          </a:p>
          <a:p>
            <a:pPr indent="-350501" lvl="2" marL="1150882" rtl="0" algn="l">
              <a:lnSpc>
                <a:spcPct val="95000"/>
              </a:lnSpc>
              <a:spcBef>
                <a:spcPts val="240"/>
              </a:spcBef>
              <a:spcAft>
                <a:spcPts val="0"/>
              </a:spcAft>
              <a:buClr>
                <a:srgbClr val="616C6D"/>
              </a:buClr>
              <a:buSzPts val="1320"/>
              <a:buChar char="■"/>
            </a:pPr>
            <a:r>
              <a:rPr lang="en-US" sz="1320"/>
              <a:t>Center for Internet Security (CIS) (RedSeal)</a:t>
            </a:r>
            <a:endParaRPr sz="1490"/>
          </a:p>
          <a:p>
            <a:pPr indent="-350501" lvl="2" marL="1150882" rtl="0" algn="l">
              <a:lnSpc>
                <a:spcPct val="95000"/>
              </a:lnSpc>
              <a:spcBef>
                <a:spcPts val="240"/>
              </a:spcBef>
              <a:spcAft>
                <a:spcPts val="0"/>
              </a:spcAft>
              <a:buClr>
                <a:srgbClr val="616C6D"/>
              </a:buClr>
              <a:buSzPts val="1320"/>
              <a:buChar char="■"/>
            </a:pPr>
            <a:r>
              <a:rPr lang="en-US" sz="1320"/>
              <a:t>STIGS (RedSeal)</a:t>
            </a:r>
            <a:endParaRPr sz="1490"/>
          </a:p>
          <a:p>
            <a:pPr indent="-348597" lvl="1" marL="573060" rtl="0" algn="l">
              <a:lnSpc>
                <a:spcPct val="95000"/>
              </a:lnSpc>
              <a:spcBef>
                <a:spcPts val="280"/>
              </a:spcBef>
              <a:spcAft>
                <a:spcPts val="0"/>
              </a:spcAft>
              <a:buClr>
                <a:srgbClr val="616C6D"/>
              </a:buClr>
              <a:buSzPts val="1490"/>
              <a:buFont typeface="Arial"/>
              <a:buAutoNum type="arabicPeriod"/>
            </a:pPr>
            <a:r>
              <a:rPr lang="en-US" sz="1490"/>
              <a:t>Data Protection </a:t>
            </a:r>
            <a:endParaRPr sz="1490"/>
          </a:p>
          <a:p>
            <a:pPr indent="-350501" lvl="2" marL="1150882" rtl="0" algn="l">
              <a:lnSpc>
                <a:spcPct val="95000"/>
              </a:lnSpc>
              <a:spcBef>
                <a:spcPts val="240"/>
              </a:spcBef>
              <a:spcAft>
                <a:spcPts val="0"/>
              </a:spcAft>
              <a:buClr>
                <a:srgbClr val="616C6D"/>
              </a:buClr>
              <a:buSzPts val="1320"/>
              <a:buChar char="■"/>
            </a:pPr>
            <a:r>
              <a:rPr lang="en-US" sz="1320"/>
              <a:t>Strong Cryptography</a:t>
            </a:r>
            <a:endParaRPr sz="1490"/>
          </a:p>
          <a:p>
            <a:pPr indent="0" lvl="1" marL="230177" rtl="0" algn="l">
              <a:lnSpc>
                <a:spcPct val="95000"/>
              </a:lnSpc>
              <a:spcBef>
                <a:spcPts val="280"/>
              </a:spcBef>
              <a:spcAft>
                <a:spcPts val="0"/>
              </a:spcAft>
              <a:buClr>
                <a:srgbClr val="616C6D"/>
              </a:buClr>
              <a:buSzPts val="1190"/>
              <a:buNone/>
            </a:pPr>
            <a:r>
              <a:t/>
            </a:r>
            <a:endParaRPr sz="1490"/>
          </a:p>
          <a:p>
            <a:pPr indent="-228589" lvl="0" marL="228589" rtl="0" algn="l">
              <a:lnSpc>
                <a:spcPct val="95000"/>
              </a:lnSpc>
              <a:spcBef>
                <a:spcPts val="360"/>
              </a:spcBef>
              <a:spcAft>
                <a:spcPts val="0"/>
              </a:spcAft>
              <a:buClr>
                <a:srgbClr val="616C6D"/>
              </a:buClr>
              <a:buSzPts val="1530"/>
              <a:buFont typeface="Arial"/>
              <a:buNone/>
            </a:pPr>
            <a:r>
              <a:t/>
            </a:r>
            <a:endParaRPr sz="1829">
              <a:latin typeface="Arial"/>
              <a:ea typeface="Arial"/>
              <a:cs typeface="Arial"/>
              <a:sym typeface="Arial"/>
            </a:endParaRPr>
          </a:p>
        </p:txBody>
      </p:sp>
      <p:sp>
        <p:nvSpPr>
          <p:cNvPr id="346" name="Google Shape;346;p24"/>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347" name="Google Shape;347;p24"/>
          <p:cNvSpPr txBox="1"/>
          <p:nvPr/>
        </p:nvSpPr>
        <p:spPr>
          <a:xfrm>
            <a:off x="5112575" y="857804"/>
            <a:ext cx="3851031"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u="sng">
                <a:solidFill>
                  <a:srgbClr val="FF0000"/>
                </a:solidFill>
                <a:latin typeface="Arial"/>
                <a:ea typeface="Arial"/>
                <a:cs typeface="Arial"/>
                <a:sym typeface="Arial"/>
                <a:hlinkClick r:id="rId3">
                  <a:extLst>
                    <a:ext uri="{A12FA001-AC4F-418D-AE19-62706E023703}">
                      <ahyp:hlinkClr val="tx"/>
                    </a:ext>
                  </a:extLst>
                </a:hlinkClick>
              </a:rPr>
              <a:t>“Research from Gartner</a:t>
            </a:r>
            <a:r>
              <a:rPr lang="en-US" sz="1600">
                <a:solidFill>
                  <a:srgbClr val="FF0000"/>
                </a:solidFill>
                <a:latin typeface="Arial"/>
                <a:ea typeface="Arial"/>
                <a:cs typeface="Arial"/>
                <a:sym typeface="Arial"/>
              </a:rPr>
              <a:t> suggests that, through 2020, 99% of firewall breaches will be caused by simple firewall misconfigurations, not flaws.”</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-Infosecurity Magazine</a:t>
            </a:r>
            <a:endParaRPr/>
          </a:p>
        </p:txBody>
      </p:sp>
      <p:pic>
        <p:nvPicPr>
          <p:cNvPr id="348" name="Google Shape;348;p24"/>
          <p:cNvPicPr preferRelativeResize="0"/>
          <p:nvPr/>
        </p:nvPicPr>
        <p:blipFill rotWithShape="1">
          <a:blip r:embed="rId4">
            <a:alphaModFix/>
          </a:blip>
          <a:srcRect b="0" l="0" r="0" t="0"/>
          <a:stretch/>
        </p:blipFill>
        <p:spPr>
          <a:xfrm>
            <a:off x="7663354" y="3330388"/>
            <a:ext cx="1173317" cy="12166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5"/>
          <p:cNvSpPr txBox="1"/>
          <p:nvPr>
            <p:ph idx="4294967295" type="body"/>
          </p:nvPr>
        </p:nvSpPr>
        <p:spPr>
          <a:xfrm>
            <a:off x="29704" y="654570"/>
            <a:ext cx="8884447" cy="4165969"/>
          </a:xfrm>
          <a:prstGeom prst="rect">
            <a:avLst/>
          </a:prstGeom>
          <a:noFill/>
          <a:ln>
            <a:noFill/>
          </a:ln>
        </p:spPr>
        <p:txBody>
          <a:bodyPr anchorCtr="0" anchor="t" bIns="0" lIns="0" spcFirstLastPara="1" rIns="0" wrap="square" tIns="0">
            <a:normAutofit fontScale="92500" lnSpcReduction="20000"/>
          </a:bodyPr>
          <a:lstStyle/>
          <a:p>
            <a:pPr indent="0" lvl="1" marL="230177" rtl="0" algn="l">
              <a:lnSpc>
                <a:spcPct val="150000"/>
              </a:lnSpc>
              <a:spcBef>
                <a:spcPts val="0"/>
              </a:spcBef>
              <a:spcAft>
                <a:spcPts val="0"/>
              </a:spcAft>
              <a:buClr>
                <a:srgbClr val="616C6D"/>
              </a:buClr>
              <a:buSzPct val="114285"/>
              <a:buNone/>
            </a:pPr>
            <a:r>
              <a:rPr lang="en-US"/>
              <a:t>“Almost every phishing attack that we’ve seen could have been prevented with multifactor authentication” Rory Sanchez, CEO of True Digital Security</a:t>
            </a:r>
            <a:endParaRPr/>
          </a:p>
          <a:p>
            <a:pPr indent="-214620" lvl="1" marL="452415" rtl="0" algn="l">
              <a:lnSpc>
                <a:spcPct val="150000"/>
              </a:lnSpc>
              <a:spcBef>
                <a:spcPts val="320"/>
              </a:spcBef>
              <a:spcAft>
                <a:spcPts val="0"/>
              </a:spcAft>
              <a:buClr>
                <a:srgbClr val="616C6D"/>
              </a:buClr>
              <a:buSzPct val="114285"/>
              <a:buChar char="○"/>
            </a:pPr>
            <a:r>
              <a:rPr lang="en-US"/>
              <a:t>Multi-factor Authentication</a:t>
            </a:r>
            <a:endParaRPr/>
          </a:p>
          <a:p>
            <a:pPr indent="-214620" lvl="1" marL="452415" rtl="0" algn="l">
              <a:lnSpc>
                <a:spcPct val="150000"/>
              </a:lnSpc>
              <a:spcBef>
                <a:spcPts val="320"/>
              </a:spcBef>
              <a:spcAft>
                <a:spcPts val="0"/>
              </a:spcAft>
              <a:buClr>
                <a:srgbClr val="616C6D"/>
              </a:buClr>
              <a:buSzPct val="114285"/>
              <a:buChar char="○"/>
            </a:pPr>
            <a:r>
              <a:rPr lang="en-US"/>
              <a:t>Strong Passwords </a:t>
            </a:r>
            <a:endParaRPr/>
          </a:p>
          <a:p>
            <a:pPr indent="-225096" lvl="2" marL="1030237" rtl="0" algn="l">
              <a:lnSpc>
                <a:spcPct val="150000"/>
              </a:lnSpc>
              <a:spcBef>
                <a:spcPts val="280"/>
              </a:spcBef>
              <a:spcAft>
                <a:spcPts val="0"/>
              </a:spcAft>
              <a:buClr>
                <a:srgbClr val="616C6D"/>
              </a:buClr>
              <a:buSzPct val="100000"/>
              <a:buFont typeface="Courier New"/>
              <a:buChar char="o"/>
            </a:pPr>
            <a:r>
              <a:rPr lang="en-US" sz="1400"/>
              <a:t>Use Special characters</a:t>
            </a:r>
            <a:endParaRPr/>
          </a:p>
          <a:p>
            <a:pPr indent="-225096" lvl="2" marL="1030237" rtl="0" algn="l">
              <a:lnSpc>
                <a:spcPct val="150000"/>
              </a:lnSpc>
              <a:spcBef>
                <a:spcPts val="280"/>
              </a:spcBef>
              <a:spcAft>
                <a:spcPts val="0"/>
              </a:spcAft>
              <a:buClr>
                <a:srgbClr val="00B050"/>
              </a:buClr>
              <a:buSzPct val="100000"/>
              <a:buFont typeface="Courier New"/>
              <a:buChar char="o"/>
            </a:pPr>
            <a:r>
              <a:rPr lang="en-US" sz="1400">
                <a:solidFill>
                  <a:srgbClr val="00B050"/>
                </a:solidFill>
              </a:rPr>
              <a:t>Minimum of 12 characters recommended </a:t>
            </a:r>
            <a:endParaRPr/>
          </a:p>
          <a:p>
            <a:pPr indent="-225096" lvl="2" marL="1030237" rtl="0" algn="l">
              <a:lnSpc>
                <a:spcPct val="150000"/>
              </a:lnSpc>
              <a:spcBef>
                <a:spcPts val="280"/>
              </a:spcBef>
              <a:spcAft>
                <a:spcPts val="0"/>
              </a:spcAft>
              <a:buClr>
                <a:srgbClr val="616C6D"/>
              </a:buClr>
              <a:buSzPct val="100000"/>
              <a:buFont typeface="Courier New"/>
              <a:buChar char="o"/>
            </a:pPr>
            <a:r>
              <a:rPr lang="en-US" sz="1400"/>
              <a:t>Upper and Lower Case</a:t>
            </a:r>
            <a:endParaRPr/>
          </a:p>
          <a:p>
            <a:pPr indent="-225096" lvl="2" marL="1030237" rtl="0" algn="l">
              <a:lnSpc>
                <a:spcPct val="150000"/>
              </a:lnSpc>
              <a:spcBef>
                <a:spcPts val="280"/>
              </a:spcBef>
              <a:spcAft>
                <a:spcPts val="0"/>
              </a:spcAft>
              <a:buClr>
                <a:srgbClr val="616C6D"/>
              </a:buClr>
              <a:buSzPct val="100000"/>
              <a:buFont typeface="Courier New"/>
              <a:buChar char="o"/>
            </a:pPr>
            <a:r>
              <a:rPr lang="en-US" sz="1400"/>
              <a:t>Numbers</a:t>
            </a:r>
            <a:endParaRPr/>
          </a:p>
          <a:p>
            <a:pPr indent="-214620" lvl="1" marL="452415" rtl="0" algn="l">
              <a:lnSpc>
                <a:spcPct val="150000"/>
              </a:lnSpc>
              <a:spcBef>
                <a:spcPts val="320"/>
              </a:spcBef>
              <a:spcAft>
                <a:spcPts val="0"/>
              </a:spcAft>
              <a:buClr>
                <a:srgbClr val="616C6D"/>
              </a:buClr>
              <a:buSzPct val="114285"/>
              <a:buChar char="○"/>
            </a:pPr>
            <a:r>
              <a:rPr lang="en-US"/>
              <a:t>Training awareness</a:t>
            </a:r>
            <a:endParaRPr/>
          </a:p>
          <a:p>
            <a:pPr indent="-214620" lvl="1" marL="452415" rtl="0" algn="l">
              <a:lnSpc>
                <a:spcPct val="150000"/>
              </a:lnSpc>
              <a:spcBef>
                <a:spcPts val="320"/>
              </a:spcBef>
              <a:spcAft>
                <a:spcPts val="0"/>
              </a:spcAft>
              <a:buClr>
                <a:srgbClr val="616C6D"/>
              </a:buClr>
              <a:buSzPct val="114285"/>
              <a:buChar char="○"/>
            </a:pPr>
            <a:r>
              <a:rPr lang="en-US"/>
              <a:t>Use Argon2id for password hashing</a:t>
            </a:r>
            <a:endParaRPr/>
          </a:p>
          <a:p>
            <a:pPr indent="-142800" lvl="3" marL="1600120" rtl="0" algn="l">
              <a:lnSpc>
                <a:spcPct val="150000"/>
              </a:lnSpc>
              <a:spcBef>
                <a:spcPts val="270"/>
              </a:spcBef>
              <a:spcAft>
                <a:spcPts val="0"/>
              </a:spcAft>
              <a:buClr>
                <a:srgbClr val="616C6D"/>
              </a:buClr>
              <a:buSzPct val="100000"/>
              <a:buFont typeface="Courier New"/>
              <a:buNone/>
            </a:pPr>
            <a:r>
              <a:t/>
            </a:r>
            <a:endParaRPr sz="1351"/>
          </a:p>
          <a:p>
            <a:pPr indent="0" lvl="1" marL="230177" rtl="0" algn="l">
              <a:lnSpc>
                <a:spcPct val="150000"/>
              </a:lnSpc>
              <a:spcBef>
                <a:spcPts val="360"/>
              </a:spcBef>
              <a:spcAft>
                <a:spcPts val="0"/>
              </a:spcAft>
              <a:buClr>
                <a:srgbClr val="616C6D"/>
              </a:buClr>
              <a:buSzPct val="100000"/>
              <a:buNone/>
            </a:pPr>
            <a:r>
              <a:t/>
            </a:r>
            <a:endParaRPr sz="1800"/>
          </a:p>
          <a:p>
            <a:pPr indent="0" lvl="1" marL="172633" rtl="0" algn="l">
              <a:lnSpc>
                <a:spcPct val="150000"/>
              </a:lnSpc>
              <a:spcBef>
                <a:spcPts val="360"/>
              </a:spcBef>
              <a:spcAft>
                <a:spcPts val="0"/>
              </a:spcAft>
              <a:buClr>
                <a:srgbClr val="616C6D"/>
              </a:buClr>
              <a:buSzPct val="100000"/>
              <a:buNone/>
            </a:pPr>
            <a:r>
              <a:t/>
            </a:r>
            <a:endParaRPr sz="1800"/>
          </a:p>
        </p:txBody>
      </p:sp>
      <p:sp>
        <p:nvSpPr>
          <p:cNvPr id="355" name="Google Shape;355;p25"/>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latin typeface="Arial"/>
                <a:ea typeface="Arial"/>
                <a:cs typeface="Arial"/>
                <a:sym typeface="Arial"/>
              </a:rPr>
              <a:t>11/3/20</a:t>
            </a:r>
            <a:endParaRPr>
              <a:latin typeface="Arial"/>
              <a:ea typeface="Arial"/>
              <a:cs typeface="Arial"/>
              <a:sym typeface="Arial"/>
            </a:endParaRPr>
          </a:p>
        </p:txBody>
      </p:sp>
      <p:sp>
        <p:nvSpPr>
          <p:cNvPr id="356" name="Google Shape;356;p25"/>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357" name="Google Shape;357;p25"/>
          <p:cNvSpPr txBox="1"/>
          <p:nvPr/>
        </p:nvSpPr>
        <p:spPr>
          <a:xfrm>
            <a:off x="229849" y="134267"/>
            <a:ext cx="7690104" cy="520303"/>
          </a:xfrm>
          <a:prstGeom prst="rect">
            <a:avLst/>
          </a:prstGeom>
          <a:noFill/>
          <a:ln>
            <a:noFill/>
          </a:ln>
        </p:spPr>
        <p:txBody>
          <a:bodyPr anchorCtr="0" anchor="ctr" bIns="0" lIns="0" spcFirstLastPara="1" rIns="0" wrap="square" tIns="0">
            <a:noAutofit/>
          </a:bodyPr>
          <a:lstStyle/>
          <a:p>
            <a:pPr indent="0" lvl="1" marL="457200" marR="0" rtl="0" algn="l">
              <a:lnSpc>
                <a:spcPct val="150000"/>
              </a:lnSpc>
              <a:spcBef>
                <a:spcPts val="0"/>
              </a:spcBef>
              <a:spcAft>
                <a:spcPts val="0"/>
              </a:spcAft>
              <a:buNone/>
            </a:pPr>
            <a:r>
              <a:rPr b="0" i="0" lang="en-US" sz="1800" u="none" cap="none" strike="noStrike">
                <a:solidFill>
                  <a:schemeClr val="dk1"/>
                </a:solidFill>
                <a:latin typeface="Arial"/>
                <a:ea typeface="Arial"/>
                <a:cs typeface="Arial"/>
                <a:sym typeface="Arial"/>
              </a:rPr>
              <a:t>Identity and Access Management </a:t>
            </a:r>
            <a:endParaRPr>
              <a:solidFill>
                <a:schemeClr val="dk1"/>
              </a:solidFill>
            </a:endParaRPr>
          </a:p>
        </p:txBody>
      </p:sp>
      <p:pic>
        <p:nvPicPr>
          <p:cNvPr id="358" name="Google Shape;358;p25"/>
          <p:cNvPicPr preferRelativeResize="0"/>
          <p:nvPr/>
        </p:nvPicPr>
        <p:blipFill rotWithShape="1">
          <a:blip r:embed="rId4">
            <a:alphaModFix/>
          </a:blip>
          <a:srcRect b="0" l="0" r="0" t="0"/>
          <a:stretch/>
        </p:blipFill>
        <p:spPr>
          <a:xfrm>
            <a:off x="5570317" y="1354565"/>
            <a:ext cx="3179081" cy="2845062"/>
          </a:xfrm>
          <a:prstGeom prst="rect">
            <a:avLst/>
          </a:prstGeom>
          <a:noFill/>
          <a:ln>
            <a:noFill/>
          </a:ln>
        </p:spPr>
      </p:pic>
      <p:pic>
        <p:nvPicPr>
          <p:cNvPr id="359" name="Google Shape;359;p25"/>
          <p:cNvPicPr preferRelativeResize="0"/>
          <p:nvPr/>
        </p:nvPicPr>
        <p:blipFill rotWithShape="1">
          <a:blip r:embed="rId5">
            <a:alphaModFix/>
          </a:blip>
          <a:srcRect b="0" l="0" r="0" t="0"/>
          <a:stretch/>
        </p:blipFill>
        <p:spPr>
          <a:xfrm>
            <a:off x="5570317" y="1229859"/>
            <a:ext cx="3475598" cy="3015390"/>
          </a:xfrm>
          <a:prstGeom prst="rect">
            <a:avLst/>
          </a:prstGeom>
          <a:noFill/>
          <a:ln>
            <a:noFill/>
          </a:ln>
        </p:spPr>
      </p:pic>
      <p:sp>
        <p:nvSpPr>
          <p:cNvPr id="360" name="Google Shape;360;p25"/>
          <p:cNvSpPr txBox="1"/>
          <p:nvPr/>
        </p:nvSpPr>
        <p:spPr>
          <a:xfrm>
            <a:off x="4818664" y="4123396"/>
            <a:ext cx="488250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solidFill>
                  <a:schemeClr val="dk1"/>
                </a:solidFill>
                <a:latin typeface="Arial"/>
                <a:ea typeface="Arial"/>
                <a:cs typeface="Arial"/>
                <a:sym typeface="Arial"/>
                <a:hlinkClick r:id="rId6">
                  <a:extLst>
                    <a:ext uri="{A12FA001-AC4F-418D-AE19-62706E023703}">
                      <ahyp:hlinkClr val="tx"/>
                    </a:ext>
                  </a:extLst>
                </a:hlinkClick>
              </a:rPr>
              <a:t>           Courtesy of Troubleshooting Windows 7 Inside Out</a:t>
            </a:r>
            <a:endParaRPr sz="1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5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500"/>
                                        <p:tgtEl>
                                          <p:spTgt spid="3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6"/>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1" marL="0" rtl="0" algn="l">
              <a:lnSpc>
                <a:spcPct val="150000"/>
              </a:lnSpc>
              <a:spcBef>
                <a:spcPts val="0"/>
              </a:spcBef>
              <a:spcAft>
                <a:spcPts val="0"/>
              </a:spcAft>
              <a:buNone/>
            </a:pPr>
            <a:r>
              <a:rPr lang="en-US"/>
              <a:t>Identity and Access Management </a:t>
            </a:r>
            <a:endParaRPr/>
          </a:p>
        </p:txBody>
      </p:sp>
      <p:sp>
        <p:nvSpPr>
          <p:cNvPr id="367" name="Google Shape;367;p26"/>
          <p:cNvSpPr txBox="1"/>
          <p:nvPr>
            <p:ph idx="4294967295" type="subTitle"/>
          </p:nvPr>
        </p:nvSpPr>
        <p:spPr>
          <a:xfrm>
            <a:off x="265500" y="1154199"/>
            <a:ext cx="6413100" cy="2960400"/>
          </a:xfrm>
          <a:prstGeom prst="rect">
            <a:avLst/>
          </a:prstGeom>
          <a:noFill/>
          <a:ln>
            <a:noFill/>
          </a:ln>
        </p:spPr>
        <p:txBody>
          <a:bodyPr anchorCtr="0" anchor="t" bIns="0" lIns="0" spcFirstLastPara="1" rIns="0" wrap="square" tIns="0">
            <a:normAutofit fontScale="32500"/>
          </a:bodyPr>
          <a:lstStyle/>
          <a:p>
            <a:pPr indent="-203348" lvl="1" marL="452415" rtl="0" algn="l">
              <a:lnSpc>
                <a:spcPct val="150000"/>
              </a:lnSpc>
              <a:spcBef>
                <a:spcPts val="0"/>
              </a:spcBef>
              <a:spcAft>
                <a:spcPts val="0"/>
              </a:spcAft>
              <a:buClr>
                <a:srgbClr val="00B050"/>
              </a:buClr>
              <a:buSzPct val="105252"/>
              <a:buChar char="○"/>
            </a:pPr>
            <a:r>
              <a:rPr lang="en-US" sz="3807">
                <a:solidFill>
                  <a:srgbClr val="00B050"/>
                </a:solidFill>
              </a:rPr>
              <a:t>Check against commonly used password lists &gt; Have I have been pawned site</a:t>
            </a:r>
            <a:endParaRPr sz="3807"/>
          </a:p>
          <a:p>
            <a:pPr indent="-203348" lvl="1" marL="452415" rtl="0" algn="l">
              <a:lnSpc>
                <a:spcPct val="150000"/>
              </a:lnSpc>
              <a:spcBef>
                <a:spcPts val="320"/>
              </a:spcBef>
              <a:spcAft>
                <a:spcPts val="0"/>
              </a:spcAft>
              <a:buClr>
                <a:srgbClr val="FF0000"/>
              </a:buClr>
              <a:buSzPct val="105252"/>
              <a:buChar char="○"/>
            </a:pPr>
            <a:r>
              <a:rPr lang="en-US" sz="3807">
                <a:solidFill>
                  <a:srgbClr val="FF0000"/>
                </a:solidFill>
              </a:rPr>
              <a:t>NIST 800-63B says only force new password when known breach occurs</a:t>
            </a:r>
            <a:endParaRPr sz="3807"/>
          </a:p>
          <a:p>
            <a:pPr indent="-212872" lvl="2" marL="1030237" rtl="0" algn="l">
              <a:lnSpc>
                <a:spcPct val="150000"/>
              </a:lnSpc>
              <a:spcBef>
                <a:spcPts val="320"/>
              </a:spcBef>
              <a:spcAft>
                <a:spcPts val="0"/>
              </a:spcAft>
              <a:buClr>
                <a:srgbClr val="FF0000"/>
              </a:buClr>
              <a:buSzPct val="105252"/>
              <a:buChar char="■"/>
            </a:pPr>
            <a:r>
              <a:rPr lang="en-US" sz="3807">
                <a:solidFill>
                  <a:srgbClr val="FF0000"/>
                </a:solidFill>
              </a:rPr>
              <a:t>Character and numbers only </a:t>
            </a:r>
            <a:endParaRPr sz="3807"/>
          </a:p>
          <a:p>
            <a:pPr indent="-203348" lvl="1" marL="452415" rtl="0" algn="l">
              <a:lnSpc>
                <a:spcPct val="150000"/>
              </a:lnSpc>
              <a:spcBef>
                <a:spcPts val="320"/>
              </a:spcBef>
              <a:spcAft>
                <a:spcPts val="0"/>
              </a:spcAft>
              <a:buClr>
                <a:srgbClr val="616C6D"/>
              </a:buClr>
              <a:buSzPct val="105252"/>
              <a:buChar char="○"/>
            </a:pPr>
            <a:r>
              <a:rPr lang="en-US" sz="3807"/>
              <a:t>Change user passwords at least once every 90 or 180 days</a:t>
            </a:r>
            <a:endParaRPr sz="3807"/>
          </a:p>
          <a:p>
            <a:pPr indent="-203348" lvl="1" marL="452415" rtl="0" algn="l">
              <a:lnSpc>
                <a:spcPct val="150000"/>
              </a:lnSpc>
              <a:spcBef>
                <a:spcPts val="320"/>
              </a:spcBef>
              <a:spcAft>
                <a:spcPts val="0"/>
              </a:spcAft>
              <a:buClr>
                <a:srgbClr val="616C6D"/>
              </a:buClr>
              <a:buSzPct val="105252"/>
              <a:buChar char="○"/>
            </a:pPr>
            <a:r>
              <a:rPr lang="en-US" sz="3807"/>
              <a:t>A </a:t>
            </a:r>
            <a:r>
              <a:rPr lang="en-US" sz="3807" u="sng">
                <a:solidFill>
                  <a:schemeClr val="hlink"/>
                </a:solidFill>
                <a:hlinkClick r:id="rId3"/>
              </a:rPr>
              <a:t>2010 study by Weir et al.</a:t>
            </a:r>
            <a:r>
              <a:rPr lang="en-US" sz="3807"/>
              <a:t> found that users will simply capitalize the first letter of their password and add a “1” or “!” to the end, making the password no harder to crack.  Any password cracker worth their salt knows about these patterns and has adjusted their tools accordingly.</a:t>
            </a:r>
            <a:endParaRPr sz="3807"/>
          </a:p>
          <a:p>
            <a:pPr indent="-95240" lvl="1" marL="452415" rtl="0" algn="l">
              <a:lnSpc>
                <a:spcPct val="150000"/>
              </a:lnSpc>
              <a:spcBef>
                <a:spcPts val="400"/>
              </a:spcBef>
              <a:spcAft>
                <a:spcPts val="0"/>
              </a:spcAft>
              <a:buClr>
                <a:srgbClr val="616C6D"/>
              </a:buClr>
              <a:buSzPct val="100000"/>
              <a:buNone/>
            </a:pPr>
            <a:r>
              <a:t/>
            </a:r>
            <a:endParaRPr sz="2000"/>
          </a:p>
        </p:txBody>
      </p:sp>
      <p:pic>
        <p:nvPicPr>
          <p:cNvPr id="368" name="Google Shape;368;p26"/>
          <p:cNvPicPr preferRelativeResize="0"/>
          <p:nvPr/>
        </p:nvPicPr>
        <p:blipFill rotWithShape="1">
          <a:blip r:embed="rId4">
            <a:alphaModFix/>
          </a:blip>
          <a:srcRect b="0" l="0" r="0" t="0"/>
          <a:stretch/>
        </p:blipFill>
        <p:spPr>
          <a:xfrm>
            <a:off x="7484546" y="1754153"/>
            <a:ext cx="612515" cy="580832"/>
          </a:xfrm>
          <a:prstGeom prst="rect">
            <a:avLst/>
          </a:prstGeom>
          <a:noFill/>
          <a:ln>
            <a:noFill/>
          </a:ln>
        </p:spPr>
      </p:pic>
      <p:sp>
        <p:nvSpPr>
          <p:cNvPr id="369" name="Google Shape;369;p26"/>
          <p:cNvSpPr/>
          <p:nvPr/>
        </p:nvSpPr>
        <p:spPr>
          <a:xfrm rot="535408">
            <a:off x="7699009" y="348411"/>
            <a:ext cx="1442189" cy="1358283"/>
          </a:xfrm>
          <a:prstGeom prst="wedgeEllipseCallout">
            <a:avLst>
              <a:gd fmla="val -20833" name="adj1"/>
              <a:gd fmla="val 62500" name="adj2"/>
            </a:avLst>
          </a:prstGeom>
          <a:solidFill>
            <a:schemeClr val="lt1"/>
          </a:solidFill>
          <a:ln cap="flat" cmpd="sng" w="9525">
            <a:solidFill>
              <a:srgbClr val="505457"/>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 name="Google Shape;370;p26"/>
          <p:cNvSpPr txBox="1"/>
          <p:nvPr/>
        </p:nvSpPr>
        <p:spPr>
          <a:xfrm rot="688896">
            <a:off x="7609653" y="689581"/>
            <a:ext cx="159026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Not a good idea to not force a password change until breach</a:t>
            </a:r>
            <a:endParaRPr/>
          </a:p>
        </p:txBody>
      </p:sp>
      <p:sp>
        <p:nvSpPr>
          <p:cNvPr id="371" name="Google Shape;371;p2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7"/>
          <p:cNvSpPr txBox="1"/>
          <p:nvPr>
            <p:ph idx="4294967295" type="body"/>
          </p:nvPr>
        </p:nvSpPr>
        <p:spPr>
          <a:xfrm>
            <a:off x="99395" y="682283"/>
            <a:ext cx="8945100" cy="3959700"/>
          </a:xfrm>
          <a:prstGeom prst="rect">
            <a:avLst/>
          </a:prstGeom>
          <a:noFill/>
          <a:ln>
            <a:noFill/>
          </a:ln>
        </p:spPr>
        <p:txBody>
          <a:bodyPr anchorCtr="0" anchor="t" bIns="0" lIns="0" spcFirstLastPara="1" rIns="0" wrap="square" tIns="0">
            <a:normAutofit lnSpcReduction="10000"/>
          </a:bodyPr>
          <a:lstStyle/>
          <a:p>
            <a:pPr indent="-222239" lvl="1" marL="452414" rtl="0" algn="l">
              <a:spcBef>
                <a:spcPts val="0"/>
              </a:spcBef>
              <a:spcAft>
                <a:spcPts val="0"/>
              </a:spcAft>
              <a:buClr>
                <a:srgbClr val="616C6D"/>
              </a:buClr>
              <a:buSzPts val="2000"/>
              <a:buChar char="○"/>
            </a:pPr>
            <a:r>
              <a:rPr lang="en-US" sz="2000"/>
              <a:t>Audit Logs &gt; Security Information and Risk Management (SIEM) ie Splunk</a:t>
            </a:r>
            <a:endParaRPr/>
          </a:p>
          <a:p>
            <a:pPr indent="-231763" lvl="2" marL="1030236" rtl="0" algn="l">
              <a:lnSpc>
                <a:spcPct val="150000"/>
              </a:lnSpc>
              <a:spcBef>
                <a:spcPts val="360"/>
              </a:spcBef>
              <a:spcAft>
                <a:spcPts val="0"/>
              </a:spcAft>
              <a:buClr>
                <a:srgbClr val="616C6D"/>
              </a:buClr>
              <a:buSzPts val="1800"/>
              <a:buFont typeface="Arial"/>
              <a:buChar char="•"/>
            </a:pPr>
            <a:r>
              <a:rPr lang="en-US" sz="1800"/>
              <a:t>Individual User Access to PII data</a:t>
            </a:r>
            <a:endParaRPr/>
          </a:p>
          <a:p>
            <a:pPr indent="-231763" lvl="2" marL="1030236" rtl="0" algn="l">
              <a:lnSpc>
                <a:spcPct val="150000"/>
              </a:lnSpc>
              <a:spcBef>
                <a:spcPts val="360"/>
              </a:spcBef>
              <a:spcAft>
                <a:spcPts val="0"/>
              </a:spcAft>
              <a:buClr>
                <a:srgbClr val="616C6D"/>
              </a:buClr>
              <a:buSzPts val="1800"/>
              <a:buFont typeface="Arial"/>
              <a:buChar char="•"/>
            </a:pPr>
            <a:r>
              <a:rPr lang="en-US" sz="1800"/>
              <a:t>All actions taken with root or Administrator access.  </a:t>
            </a:r>
            <a:endParaRPr sz="1800">
              <a:solidFill>
                <a:srgbClr val="FF0000"/>
              </a:solidFill>
            </a:endParaRPr>
          </a:p>
          <a:p>
            <a:pPr indent="-231763" lvl="2" marL="1030236" rtl="0" algn="l">
              <a:lnSpc>
                <a:spcPct val="150000"/>
              </a:lnSpc>
              <a:spcBef>
                <a:spcPts val="360"/>
              </a:spcBef>
              <a:spcAft>
                <a:spcPts val="0"/>
              </a:spcAft>
              <a:buClr>
                <a:srgbClr val="616C6D"/>
              </a:buClr>
              <a:buSzPts val="1800"/>
              <a:buFont typeface="Arial"/>
              <a:buChar char="•"/>
            </a:pPr>
            <a:r>
              <a:rPr lang="en-US" sz="1800"/>
              <a:t>Access to all audit logs</a:t>
            </a:r>
            <a:endParaRPr/>
          </a:p>
          <a:p>
            <a:pPr indent="-231763" lvl="2" marL="1030236" rtl="0" algn="l">
              <a:lnSpc>
                <a:spcPct val="150000"/>
              </a:lnSpc>
              <a:spcBef>
                <a:spcPts val="360"/>
              </a:spcBef>
              <a:spcAft>
                <a:spcPts val="0"/>
              </a:spcAft>
              <a:buClr>
                <a:srgbClr val="616C6D"/>
              </a:buClr>
              <a:buSzPts val="1800"/>
              <a:buFont typeface="Arial"/>
              <a:buChar char="•"/>
            </a:pPr>
            <a:r>
              <a:rPr lang="en-US" sz="1800"/>
              <a:t>Invalid logical access attempts</a:t>
            </a:r>
            <a:endParaRPr/>
          </a:p>
          <a:p>
            <a:pPr indent="-228588" lvl="3" marL="1600120" rtl="0" algn="l">
              <a:lnSpc>
                <a:spcPct val="150000"/>
              </a:lnSpc>
              <a:spcBef>
                <a:spcPts val="320"/>
              </a:spcBef>
              <a:spcAft>
                <a:spcPts val="0"/>
              </a:spcAft>
              <a:buClr>
                <a:srgbClr val="616C6D"/>
              </a:buClr>
              <a:buSzPts val="1600"/>
              <a:buFont typeface="Courier New"/>
              <a:buChar char="o"/>
            </a:pPr>
            <a:r>
              <a:rPr lang="en-US"/>
              <a:t>Entering incorrect password</a:t>
            </a:r>
            <a:endParaRPr/>
          </a:p>
          <a:p>
            <a:pPr indent="-228588" lvl="3" marL="1600120" rtl="0" algn="l">
              <a:lnSpc>
                <a:spcPct val="150000"/>
              </a:lnSpc>
              <a:spcBef>
                <a:spcPts val="320"/>
              </a:spcBef>
              <a:spcAft>
                <a:spcPts val="0"/>
              </a:spcAft>
              <a:buClr>
                <a:srgbClr val="616C6D"/>
              </a:buClr>
              <a:buSzPts val="1600"/>
              <a:buFont typeface="Courier New"/>
              <a:buChar char="o"/>
            </a:pPr>
            <a:r>
              <a:rPr lang="en-US"/>
              <a:t>Trying to access a file you aren’t authorized to access</a:t>
            </a:r>
            <a:endParaRPr/>
          </a:p>
          <a:p>
            <a:pPr indent="-228588" lvl="3" marL="1600120" rtl="0" algn="l">
              <a:lnSpc>
                <a:spcPct val="150000"/>
              </a:lnSpc>
              <a:spcBef>
                <a:spcPts val="320"/>
              </a:spcBef>
              <a:spcAft>
                <a:spcPts val="0"/>
              </a:spcAft>
              <a:buClr>
                <a:srgbClr val="616C6D"/>
              </a:buClr>
              <a:buSzPts val="1600"/>
              <a:buFont typeface="Courier New"/>
              <a:buChar char="o"/>
            </a:pPr>
            <a:r>
              <a:rPr lang="en-US"/>
              <a:t>Trying to access a folder you aren’t authorized to access</a:t>
            </a:r>
            <a:endParaRPr/>
          </a:p>
          <a:p>
            <a:pPr indent="-107939" lvl="1" marL="452414" rtl="0" algn="l">
              <a:lnSpc>
                <a:spcPct val="150000"/>
              </a:lnSpc>
              <a:spcBef>
                <a:spcPts val="360"/>
              </a:spcBef>
              <a:spcAft>
                <a:spcPts val="0"/>
              </a:spcAft>
              <a:buClr>
                <a:srgbClr val="616C6D"/>
              </a:buClr>
              <a:buSzPts val="1800"/>
              <a:buNone/>
            </a:pPr>
            <a:r>
              <a:t/>
            </a:r>
            <a:endParaRPr sz="1800"/>
          </a:p>
          <a:p>
            <a:pPr indent="0" lvl="1" marL="172632" rtl="0" algn="l">
              <a:lnSpc>
                <a:spcPct val="150000"/>
              </a:lnSpc>
              <a:spcBef>
                <a:spcPts val="360"/>
              </a:spcBef>
              <a:spcAft>
                <a:spcPts val="0"/>
              </a:spcAft>
              <a:buClr>
                <a:srgbClr val="616C6D"/>
              </a:buClr>
              <a:buSzPts val="1800"/>
              <a:buNone/>
            </a:pPr>
            <a:r>
              <a:t/>
            </a:r>
            <a:endParaRPr sz="1800"/>
          </a:p>
        </p:txBody>
      </p:sp>
      <p:sp>
        <p:nvSpPr>
          <p:cNvPr id="378" name="Google Shape;378;p27"/>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latin typeface="Arial"/>
                <a:ea typeface="Arial"/>
                <a:cs typeface="Arial"/>
                <a:sym typeface="Arial"/>
              </a:rPr>
              <a:t>11/3/20</a:t>
            </a:r>
            <a:endParaRPr>
              <a:latin typeface="Arial"/>
              <a:ea typeface="Arial"/>
              <a:cs typeface="Arial"/>
              <a:sym typeface="Arial"/>
            </a:endParaRPr>
          </a:p>
        </p:txBody>
      </p:sp>
      <p:sp>
        <p:nvSpPr>
          <p:cNvPr id="379" name="Google Shape;379;p27"/>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380" name="Google Shape;380;p27"/>
          <p:cNvSpPr txBox="1"/>
          <p:nvPr/>
        </p:nvSpPr>
        <p:spPr>
          <a:xfrm>
            <a:off x="0" y="164681"/>
            <a:ext cx="7304199" cy="385763"/>
          </a:xfrm>
          <a:prstGeom prst="rect">
            <a:avLst/>
          </a:prstGeom>
          <a:noFill/>
          <a:ln>
            <a:noFill/>
          </a:ln>
        </p:spPr>
        <p:txBody>
          <a:bodyPr anchorCtr="0" anchor="ctr" bIns="0" lIns="0" spcFirstLastPara="1" rIns="0" wrap="square" tIns="0">
            <a:noAutofit/>
          </a:bodyPr>
          <a:lstStyle/>
          <a:p>
            <a:pPr indent="0" lvl="1" marL="457200" marR="0" rtl="0" algn="l">
              <a:lnSpc>
                <a:spcPct val="150000"/>
              </a:lnSpc>
              <a:spcBef>
                <a:spcPts val="0"/>
              </a:spcBef>
              <a:spcAft>
                <a:spcPts val="0"/>
              </a:spcAft>
              <a:buNone/>
            </a:pPr>
            <a:r>
              <a:rPr b="0" i="0" lang="en-US" sz="2400" u="none" cap="none" strike="noStrike">
                <a:solidFill>
                  <a:schemeClr val="dk1"/>
                </a:solidFill>
                <a:latin typeface="Arial"/>
                <a:ea typeface="Arial"/>
                <a:cs typeface="Arial"/>
                <a:sym typeface="Arial"/>
              </a:rPr>
              <a:t>Auditing </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28"/>
          <p:cNvPicPr preferRelativeResize="0"/>
          <p:nvPr/>
        </p:nvPicPr>
        <p:blipFill rotWithShape="1">
          <a:blip r:embed="rId3">
            <a:alphaModFix/>
          </a:blip>
          <a:srcRect b="0" l="0" r="0" t="0"/>
          <a:stretch/>
        </p:blipFill>
        <p:spPr>
          <a:xfrm>
            <a:off x="311700" y="2913525"/>
            <a:ext cx="4349950" cy="1715125"/>
          </a:xfrm>
          <a:prstGeom prst="rect">
            <a:avLst/>
          </a:prstGeom>
          <a:noFill/>
          <a:ln>
            <a:noFill/>
          </a:ln>
        </p:spPr>
      </p:pic>
      <p:sp>
        <p:nvSpPr>
          <p:cNvPr id="386" name="Google Shape;386;p28"/>
          <p:cNvSpPr txBox="1"/>
          <p:nvPr>
            <p:ph type="title"/>
          </p:nvPr>
        </p:nvSpPr>
        <p:spPr>
          <a:xfrm>
            <a:off x="311700" y="152275"/>
            <a:ext cx="8520600" cy="607800"/>
          </a:xfrm>
          <a:prstGeom prst="rect">
            <a:avLst/>
          </a:prstGeom>
          <a:noFill/>
          <a:ln>
            <a:noFill/>
          </a:ln>
        </p:spPr>
        <p:txBody>
          <a:bodyPr anchorCtr="0" anchor="ctr" bIns="0" lIns="0" spcFirstLastPara="1" rIns="0" wrap="square" tIns="0">
            <a:normAutofit fontScale="90000"/>
          </a:bodyPr>
          <a:lstStyle/>
          <a:p>
            <a:pPr indent="0" lvl="0" marL="0" rtl="0" algn="l">
              <a:lnSpc>
                <a:spcPct val="80000"/>
              </a:lnSpc>
              <a:spcBef>
                <a:spcPts val="0"/>
              </a:spcBef>
              <a:spcAft>
                <a:spcPts val="0"/>
              </a:spcAft>
              <a:buNone/>
            </a:pPr>
            <a:r>
              <a:rPr lang="en-US"/>
              <a:t>Back to the Basics: Asset Management &amp; Discovery</a:t>
            </a:r>
            <a:endParaRPr/>
          </a:p>
        </p:txBody>
      </p:sp>
      <p:sp>
        <p:nvSpPr>
          <p:cNvPr id="387" name="Google Shape;387;p28"/>
          <p:cNvSpPr txBox="1"/>
          <p:nvPr>
            <p:ph idx="4294967295" type="subTitle"/>
          </p:nvPr>
        </p:nvSpPr>
        <p:spPr>
          <a:xfrm>
            <a:off x="254275" y="841599"/>
            <a:ext cx="4045200" cy="2492100"/>
          </a:xfrm>
          <a:prstGeom prst="rect">
            <a:avLst/>
          </a:prstGeom>
          <a:noFill/>
          <a:ln>
            <a:noFill/>
          </a:ln>
        </p:spPr>
        <p:txBody>
          <a:bodyPr anchorCtr="0" anchor="t" bIns="0" lIns="0" spcFirstLastPara="1" rIns="0" wrap="square" tIns="0">
            <a:normAutofit fontScale="85000" lnSpcReduction="20000"/>
          </a:bodyPr>
          <a:lstStyle/>
          <a:p>
            <a:pPr indent="-209539" lvl="0" marL="228589" rtl="0" algn="l">
              <a:lnSpc>
                <a:spcPct val="150000"/>
              </a:lnSpc>
              <a:spcBef>
                <a:spcPts val="0"/>
              </a:spcBef>
              <a:spcAft>
                <a:spcPts val="0"/>
              </a:spcAft>
              <a:buClr>
                <a:srgbClr val="616C6D"/>
              </a:buClr>
              <a:buSzPct val="100000"/>
              <a:buChar char="●"/>
            </a:pPr>
            <a:r>
              <a:rPr lang="en-US" sz="2000"/>
              <a:t>Managing hardware, software, and ephemeral devices</a:t>
            </a:r>
            <a:endParaRPr/>
          </a:p>
          <a:p>
            <a:pPr indent="-205095" lvl="1" marL="452415" rtl="0" algn="l">
              <a:lnSpc>
                <a:spcPct val="150000"/>
              </a:lnSpc>
              <a:spcBef>
                <a:spcPts val="360"/>
              </a:spcBef>
              <a:spcAft>
                <a:spcPts val="0"/>
              </a:spcAft>
              <a:buClr>
                <a:srgbClr val="616C6D"/>
              </a:buClr>
              <a:buSzPct val="100000"/>
              <a:buFont typeface="Courier New"/>
              <a:buChar char="o"/>
            </a:pPr>
            <a:r>
              <a:rPr lang="en-US" sz="1800"/>
              <a:t>Service Now</a:t>
            </a:r>
            <a:endParaRPr/>
          </a:p>
          <a:p>
            <a:pPr indent="-205095" lvl="1" marL="452415" rtl="0" algn="l">
              <a:lnSpc>
                <a:spcPct val="150000"/>
              </a:lnSpc>
              <a:spcBef>
                <a:spcPts val="360"/>
              </a:spcBef>
              <a:spcAft>
                <a:spcPts val="0"/>
              </a:spcAft>
              <a:buClr>
                <a:srgbClr val="616C6D"/>
              </a:buClr>
              <a:buSzPct val="100000"/>
              <a:buFont typeface="Courier New"/>
              <a:buChar char="o"/>
            </a:pPr>
            <a:r>
              <a:rPr lang="en-US" sz="1800"/>
              <a:t>SolarWinds</a:t>
            </a:r>
            <a:endParaRPr/>
          </a:p>
          <a:p>
            <a:pPr indent="-205095" lvl="1" marL="452415" rtl="0" algn="l">
              <a:lnSpc>
                <a:spcPct val="150000"/>
              </a:lnSpc>
              <a:spcBef>
                <a:spcPts val="360"/>
              </a:spcBef>
              <a:spcAft>
                <a:spcPts val="0"/>
              </a:spcAft>
              <a:buClr>
                <a:srgbClr val="616C6D"/>
              </a:buClr>
              <a:buSzPct val="100000"/>
              <a:buFont typeface="Courier New"/>
              <a:buChar char="o"/>
            </a:pPr>
            <a:r>
              <a:rPr lang="en-US" sz="1800"/>
              <a:t>Axonius – Ephemeral </a:t>
            </a:r>
            <a:endParaRPr/>
          </a:p>
          <a:p>
            <a:pPr indent="-205095" lvl="1" marL="452415" rtl="0" algn="l">
              <a:lnSpc>
                <a:spcPct val="150000"/>
              </a:lnSpc>
              <a:spcBef>
                <a:spcPts val="360"/>
              </a:spcBef>
              <a:spcAft>
                <a:spcPts val="0"/>
              </a:spcAft>
              <a:buClr>
                <a:srgbClr val="616C6D"/>
              </a:buClr>
              <a:buSzPct val="100000"/>
              <a:buFont typeface="Courier New"/>
              <a:buChar char="o"/>
            </a:pPr>
            <a:r>
              <a:rPr lang="en-US" sz="1800"/>
              <a:t>RedSeal – Discovery</a:t>
            </a:r>
            <a:endParaRPr/>
          </a:p>
          <a:p>
            <a:pPr indent="0" lvl="0" marL="0" rtl="0" algn="l">
              <a:spcBef>
                <a:spcPts val="360"/>
              </a:spcBef>
              <a:spcAft>
                <a:spcPts val="0"/>
              </a:spcAft>
              <a:buClr>
                <a:srgbClr val="616C6D"/>
              </a:buClr>
              <a:buSzPct val="100000"/>
              <a:buNone/>
            </a:pPr>
            <a:r>
              <a:t/>
            </a:r>
            <a:endParaRPr/>
          </a:p>
        </p:txBody>
      </p:sp>
      <p:sp>
        <p:nvSpPr>
          <p:cNvPr id="388" name="Google Shape;388;p28"/>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389" name="Google Shape;389;p28"/>
          <p:cNvSpPr txBox="1"/>
          <p:nvPr/>
        </p:nvSpPr>
        <p:spPr>
          <a:xfrm>
            <a:off x="4478090" y="706374"/>
            <a:ext cx="4517630" cy="394563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616C6D"/>
              </a:buClr>
              <a:buSzPts val="2000"/>
              <a:buFont typeface="Arial"/>
              <a:buNone/>
            </a:pPr>
            <a:r>
              <a:rPr b="1" lang="en-US" sz="2000">
                <a:solidFill>
                  <a:srgbClr val="616C6D"/>
                </a:solidFill>
                <a:latin typeface="Arial"/>
                <a:ea typeface="Arial"/>
                <a:cs typeface="Arial"/>
                <a:sym typeface="Arial"/>
              </a:rPr>
              <a:t>Why it Matters?</a:t>
            </a:r>
            <a:endParaRPr/>
          </a:p>
          <a:p>
            <a:pPr indent="-228600" lvl="0" marL="228600" marR="0" rtl="0" algn="l">
              <a:lnSpc>
                <a:spcPct val="150000"/>
              </a:lnSpc>
              <a:spcBef>
                <a:spcPts val="360"/>
              </a:spcBef>
              <a:spcAft>
                <a:spcPts val="0"/>
              </a:spcAft>
              <a:buClr>
                <a:srgbClr val="616C6D"/>
              </a:buClr>
              <a:buSzPts val="1800"/>
              <a:buFont typeface="Arial"/>
              <a:buChar char="•"/>
            </a:pPr>
            <a:r>
              <a:rPr lang="en-US" sz="1800">
                <a:solidFill>
                  <a:srgbClr val="616C6D"/>
                </a:solidFill>
                <a:latin typeface="Arial"/>
                <a:ea typeface="Arial"/>
                <a:cs typeface="Arial"/>
                <a:sym typeface="Arial"/>
              </a:rPr>
              <a:t>Any endpoint open to internet could have an open port, unauthorized protocol, or vulnerability allowing access into your network</a:t>
            </a:r>
            <a:endParaRPr/>
          </a:p>
          <a:p>
            <a:pPr indent="-228600" lvl="0" marL="228600" marR="0" rtl="0" algn="l">
              <a:lnSpc>
                <a:spcPct val="150000"/>
              </a:lnSpc>
              <a:spcBef>
                <a:spcPts val="360"/>
              </a:spcBef>
              <a:spcAft>
                <a:spcPts val="0"/>
              </a:spcAft>
              <a:buClr>
                <a:srgbClr val="616C6D"/>
              </a:buClr>
              <a:buSzPts val="1800"/>
              <a:buFont typeface="Arial"/>
              <a:buChar char="•"/>
            </a:pPr>
            <a:r>
              <a:rPr lang="en-US" sz="1800">
                <a:solidFill>
                  <a:srgbClr val="616C6D"/>
                </a:solidFill>
                <a:latin typeface="Arial"/>
                <a:ea typeface="Arial"/>
                <a:cs typeface="Arial"/>
                <a:sym typeface="Arial"/>
              </a:rPr>
              <a:t>Leapfrog into other areas of your network</a:t>
            </a:r>
            <a:endParaRPr/>
          </a:p>
          <a:p>
            <a:pPr indent="-228600" lvl="3" marL="1600200" marR="0" rtl="0" algn="l">
              <a:lnSpc>
                <a:spcPct val="150000"/>
              </a:lnSpc>
              <a:spcBef>
                <a:spcPts val="360"/>
              </a:spcBef>
              <a:spcAft>
                <a:spcPts val="0"/>
              </a:spcAft>
              <a:buClr>
                <a:srgbClr val="616C6D"/>
              </a:buClr>
              <a:buSzPts val="1800"/>
              <a:buFont typeface="Courier New"/>
              <a:buChar char="o"/>
            </a:pPr>
            <a:r>
              <a:rPr b="0" i="0" lang="en-US" sz="1800" u="none" cap="none" strike="noStrike">
                <a:solidFill>
                  <a:srgbClr val="616C6D"/>
                </a:solidFill>
                <a:latin typeface="Arial"/>
                <a:ea typeface="Arial"/>
                <a:cs typeface="Arial"/>
                <a:sym typeface="Arial"/>
              </a:rPr>
              <a:t>Marriott</a:t>
            </a:r>
            <a:endParaRPr/>
          </a:p>
          <a:p>
            <a:pPr indent="-228600" lvl="3" marL="1600200" marR="0" rtl="0" algn="l">
              <a:lnSpc>
                <a:spcPct val="150000"/>
              </a:lnSpc>
              <a:spcBef>
                <a:spcPts val="360"/>
              </a:spcBef>
              <a:spcAft>
                <a:spcPts val="0"/>
              </a:spcAft>
              <a:buClr>
                <a:srgbClr val="616C6D"/>
              </a:buClr>
              <a:buSzPts val="1800"/>
              <a:buFont typeface="Courier New"/>
              <a:buChar char="o"/>
            </a:pPr>
            <a:r>
              <a:rPr b="0" i="0" lang="en-US" sz="1800" u="none" cap="none" strike="noStrike">
                <a:solidFill>
                  <a:srgbClr val="616C6D"/>
                </a:solidFill>
                <a:latin typeface="Arial"/>
                <a:ea typeface="Arial"/>
                <a:cs typeface="Arial"/>
                <a:sym typeface="Arial"/>
              </a:rPr>
              <a:t>Equifax</a:t>
            </a:r>
            <a:endParaRPr/>
          </a:p>
          <a:p>
            <a:pPr indent="-228600" lvl="3" marL="1600200" marR="0" rtl="0" algn="l">
              <a:lnSpc>
                <a:spcPct val="150000"/>
              </a:lnSpc>
              <a:spcBef>
                <a:spcPts val="360"/>
              </a:spcBef>
              <a:spcAft>
                <a:spcPts val="0"/>
              </a:spcAft>
              <a:buClr>
                <a:srgbClr val="616C6D"/>
              </a:buClr>
              <a:buSzPts val="1800"/>
              <a:buFont typeface="Courier New"/>
              <a:buChar char="o"/>
            </a:pPr>
            <a:r>
              <a:rPr b="0" i="0" lang="en-US" sz="1800" u="none" cap="none" strike="noStrike">
                <a:solidFill>
                  <a:srgbClr val="616C6D"/>
                </a:solidFill>
                <a:latin typeface="Arial"/>
                <a:ea typeface="Arial"/>
                <a:cs typeface="Arial"/>
                <a:sym typeface="Arial"/>
              </a:rPr>
              <a:t>Capital One &gt; $80 million fines</a:t>
            </a:r>
            <a:endParaRPr/>
          </a:p>
          <a:p>
            <a:pPr indent="0" lvl="0" marL="1828800" marR="0" rtl="0" algn="l">
              <a:lnSpc>
                <a:spcPct val="150000"/>
              </a:lnSpc>
              <a:spcBef>
                <a:spcPts val="36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9"/>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fontScale="90000"/>
          </a:bodyPr>
          <a:lstStyle/>
          <a:p>
            <a:pPr indent="0" lvl="0" marL="0" rtl="0" algn="l">
              <a:lnSpc>
                <a:spcPct val="80000"/>
              </a:lnSpc>
              <a:spcBef>
                <a:spcPts val="0"/>
              </a:spcBef>
              <a:spcAft>
                <a:spcPts val="0"/>
              </a:spcAft>
              <a:buNone/>
            </a:pPr>
            <a:r>
              <a:rPr lang="en-US"/>
              <a:t>Prioritize Host Vulnerabilities Based on Network Context</a:t>
            </a:r>
            <a:endParaRPr/>
          </a:p>
        </p:txBody>
      </p:sp>
      <p:grpSp>
        <p:nvGrpSpPr>
          <p:cNvPr id="396" name="Google Shape;396;p29"/>
          <p:cNvGrpSpPr/>
          <p:nvPr/>
        </p:nvGrpSpPr>
        <p:grpSpPr>
          <a:xfrm>
            <a:off x="1949854" y="1071371"/>
            <a:ext cx="5306691" cy="3446405"/>
            <a:chOff x="3598765" y="1688060"/>
            <a:chExt cx="5368456" cy="3486519"/>
          </a:xfrm>
        </p:grpSpPr>
        <p:pic>
          <p:nvPicPr>
            <p:cNvPr id="397" name="Google Shape;397;p29"/>
            <p:cNvPicPr preferRelativeResize="0"/>
            <p:nvPr/>
          </p:nvPicPr>
          <p:blipFill rotWithShape="1">
            <a:blip r:embed="rId3">
              <a:alphaModFix/>
            </a:blip>
            <a:srcRect b="0" l="0" r="0" t="0"/>
            <a:stretch/>
          </p:blipFill>
          <p:spPr>
            <a:xfrm>
              <a:off x="3598765" y="1788607"/>
              <a:ext cx="5368456" cy="3385972"/>
            </a:xfrm>
            <a:prstGeom prst="rect">
              <a:avLst/>
            </a:prstGeom>
            <a:noFill/>
            <a:ln>
              <a:noFill/>
            </a:ln>
          </p:spPr>
        </p:pic>
        <p:pic>
          <p:nvPicPr>
            <p:cNvPr id="398" name="Google Shape;398;p29"/>
            <p:cNvPicPr preferRelativeResize="0"/>
            <p:nvPr/>
          </p:nvPicPr>
          <p:blipFill rotWithShape="1">
            <a:blip r:embed="rId4">
              <a:alphaModFix/>
            </a:blip>
            <a:srcRect b="0" l="0" r="0" t="0"/>
            <a:stretch/>
          </p:blipFill>
          <p:spPr>
            <a:xfrm>
              <a:off x="6466093" y="3316484"/>
              <a:ext cx="906780" cy="889000"/>
            </a:xfrm>
            <a:prstGeom prst="rect">
              <a:avLst/>
            </a:prstGeom>
            <a:noFill/>
            <a:ln>
              <a:noFill/>
            </a:ln>
          </p:spPr>
        </p:pic>
        <p:pic>
          <p:nvPicPr>
            <p:cNvPr id="399" name="Google Shape;399;p29"/>
            <p:cNvPicPr preferRelativeResize="0"/>
            <p:nvPr/>
          </p:nvPicPr>
          <p:blipFill rotWithShape="1">
            <a:blip r:embed="rId5">
              <a:alphaModFix/>
            </a:blip>
            <a:srcRect b="0" l="0" r="0" t="0"/>
            <a:stretch/>
          </p:blipFill>
          <p:spPr>
            <a:xfrm>
              <a:off x="7032697" y="1688060"/>
              <a:ext cx="918769" cy="901269"/>
            </a:xfrm>
            <a:prstGeom prst="rect">
              <a:avLst/>
            </a:prstGeom>
            <a:noFill/>
            <a:ln>
              <a:noFill/>
            </a:ln>
          </p:spPr>
        </p:pic>
        <p:cxnSp>
          <p:nvCxnSpPr>
            <p:cNvPr id="400" name="Google Shape;400;p29"/>
            <p:cNvCxnSpPr/>
            <p:nvPr/>
          </p:nvCxnSpPr>
          <p:spPr>
            <a:xfrm>
              <a:off x="7951466" y="2024465"/>
              <a:ext cx="464401" cy="251883"/>
            </a:xfrm>
            <a:prstGeom prst="straightConnector1">
              <a:avLst/>
            </a:prstGeom>
            <a:noFill/>
            <a:ln cap="flat" cmpd="sng" w="9525">
              <a:solidFill>
                <a:srgbClr val="CFCFCF"/>
              </a:solidFill>
              <a:prstDash val="solid"/>
              <a:round/>
              <a:headEnd len="sm" w="sm" type="none"/>
              <a:tailEnd len="sm" w="sm" type="none"/>
            </a:ln>
          </p:spPr>
        </p:cxnSp>
      </p:grpSp>
      <p:sp>
        <p:nvSpPr>
          <p:cNvPr id="401" name="Google Shape;401;p29"/>
          <p:cNvSpPr txBox="1"/>
          <p:nvPr/>
        </p:nvSpPr>
        <p:spPr>
          <a:xfrm>
            <a:off x="3582383" y="3719518"/>
            <a:ext cx="536143"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6</a:t>
            </a:r>
            <a:endParaRPr/>
          </a:p>
        </p:txBody>
      </p:sp>
      <p:sp>
        <p:nvSpPr>
          <p:cNvPr id="402" name="Google Shape;402;p29"/>
          <p:cNvSpPr txBox="1"/>
          <p:nvPr/>
        </p:nvSpPr>
        <p:spPr>
          <a:xfrm>
            <a:off x="3886730" y="2476262"/>
            <a:ext cx="538523"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7</a:t>
            </a:r>
            <a:endParaRPr/>
          </a:p>
        </p:txBody>
      </p:sp>
      <p:sp>
        <p:nvSpPr>
          <p:cNvPr id="403" name="Google Shape;403;p29"/>
          <p:cNvSpPr txBox="1"/>
          <p:nvPr/>
        </p:nvSpPr>
        <p:spPr>
          <a:xfrm>
            <a:off x="1817506" y="2884646"/>
            <a:ext cx="538307"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9</a:t>
            </a:r>
            <a:endParaRPr/>
          </a:p>
        </p:txBody>
      </p:sp>
      <p:sp>
        <p:nvSpPr>
          <p:cNvPr id="404" name="Google Shape;404;p29"/>
          <p:cNvSpPr txBox="1"/>
          <p:nvPr/>
        </p:nvSpPr>
        <p:spPr>
          <a:xfrm>
            <a:off x="4780039" y="4329642"/>
            <a:ext cx="541369"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4</a:t>
            </a:r>
            <a:endParaRPr/>
          </a:p>
        </p:txBody>
      </p:sp>
      <p:sp>
        <p:nvSpPr>
          <p:cNvPr id="405" name="Google Shape;405;p29"/>
          <p:cNvSpPr/>
          <p:nvPr/>
        </p:nvSpPr>
        <p:spPr>
          <a:xfrm>
            <a:off x="6311827" y="3849670"/>
            <a:ext cx="1254663" cy="220951"/>
          </a:xfrm>
          <a:prstGeom prst="wedgeRectCallout">
            <a:avLst>
              <a:gd fmla="val -109512" name="adj1"/>
              <a:gd fmla="val 161032" name="adj2"/>
            </a:avLst>
          </a:prstGeom>
          <a:solidFill>
            <a:srgbClr val="CD092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1">
                <a:solidFill>
                  <a:schemeClr val="lt1"/>
                </a:solidFill>
                <a:latin typeface="Arial"/>
                <a:ea typeface="Arial"/>
                <a:cs typeface="Arial"/>
                <a:sym typeface="Arial"/>
              </a:rPr>
              <a:t>Is a critical asset</a:t>
            </a:r>
            <a:endParaRPr/>
          </a:p>
        </p:txBody>
      </p:sp>
      <p:sp>
        <p:nvSpPr>
          <p:cNvPr id="406" name="Google Shape;406;p29"/>
          <p:cNvSpPr/>
          <p:nvPr/>
        </p:nvSpPr>
        <p:spPr>
          <a:xfrm>
            <a:off x="3610519" y="1033681"/>
            <a:ext cx="1070992" cy="326417"/>
          </a:xfrm>
          <a:prstGeom prst="wedgeRectCallout">
            <a:avLst>
              <a:gd fmla="val 34525" name="adj1"/>
              <a:gd fmla="val 360805" name="adj2"/>
            </a:avLst>
          </a:prstGeom>
          <a:solidFill>
            <a:srgbClr val="CD092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1">
                <a:solidFill>
                  <a:schemeClr val="lt1"/>
                </a:solidFill>
                <a:latin typeface="Arial"/>
                <a:ea typeface="Arial"/>
                <a:cs typeface="Arial"/>
                <a:sym typeface="Arial"/>
              </a:rPr>
              <a:t>Has access to critical assets</a:t>
            </a:r>
            <a:endParaRPr/>
          </a:p>
        </p:txBody>
      </p:sp>
      <p:sp>
        <p:nvSpPr>
          <p:cNvPr id="407" name="Google Shape;407;p29"/>
          <p:cNvSpPr/>
          <p:nvPr/>
        </p:nvSpPr>
        <p:spPr>
          <a:xfrm>
            <a:off x="704138" y="1569639"/>
            <a:ext cx="1343899" cy="472072"/>
          </a:xfrm>
          <a:prstGeom prst="wedgeRectCallout">
            <a:avLst>
              <a:gd fmla="val 74006" name="adj1"/>
              <a:gd fmla="val 201029" name="adj2"/>
            </a:avLst>
          </a:prstGeom>
          <a:solidFill>
            <a:srgbClr val="CD092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1">
                <a:solidFill>
                  <a:schemeClr val="lt1"/>
                </a:solidFill>
                <a:latin typeface="Arial"/>
                <a:ea typeface="Arial"/>
                <a:cs typeface="Arial"/>
                <a:sym typeface="Arial"/>
              </a:rPr>
              <a:t>No access to critical assets or untrusted networks</a:t>
            </a:r>
            <a:endParaRPr/>
          </a:p>
        </p:txBody>
      </p:sp>
      <p:sp>
        <p:nvSpPr>
          <p:cNvPr id="408" name="Google Shape;408;p29"/>
          <p:cNvSpPr/>
          <p:nvPr/>
        </p:nvSpPr>
        <p:spPr>
          <a:xfrm>
            <a:off x="898424" y="4200714"/>
            <a:ext cx="1297119" cy="317061"/>
          </a:xfrm>
          <a:prstGeom prst="wedgeRectCallout">
            <a:avLst>
              <a:gd fmla="val 146836" name="adj1"/>
              <a:gd fmla="val -227202" name="adj2"/>
            </a:avLst>
          </a:prstGeom>
          <a:solidFill>
            <a:srgbClr val="CD092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1">
                <a:solidFill>
                  <a:schemeClr val="lt1"/>
                </a:solidFill>
                <a:latin typeface="Arial"/>
                <a:ea typeface="Arial"/>
                <a:cs typeface="Arial"/>
                <a:sym typeface="Arial"/>
              </a:rPr>
              <a:t>Exposed to untrusted network</a:t>
            </a:r>
            <a:endParaRPr/>
          </a:p>
        </p:txBody>
      </p:sp>
      <p:cxnSp>
        <p:nvCxnSpPr>
          <p:cNvPr id="409" name="Google Shape;409;p29"/>
          <p:cNvCxnSpPr/>
          <p:nvPr/>
        </p:nvCxnSpPr>
        <p:spPr>
          <a:xfrm flipH="1" rot="10800000">
            <a:off x="3172768" y="3619389"/>
            <a:ext cx="402471" cy="547879"/>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grpSp>
        <p:nvGrpSpPr>
          <p:cNvPr id="410" name="Google Shape;410;p29"/>
          <p:cNvGrpSpPr/>
          <p:nvPr/>
        </p:nvGrpSpPr>
        <p:grpSpPr>
          <a:xfrm>
            <a:off x="4348524" y="2551775"/>
            <a:ext cx="1153439" cy="1755315"/>
            <a:chOff x="4453128" y="3071132"/>
            <a:chExt cx="1537919" cy="2340420"/>
          </a:xfrm>
        </p:grpSpPr>
        <p:cxnSp>
          <p:nvCxnSpPr>
            <p:cNvPr id="411" name="Google Shape;411;p29"/>
            <p:cNvCxnSpPr/>
            <p:nvPr/>
          </p:nvCxnSpPr>
          <p:spPr>
            <a:xfrm flipH="1" rot="10800000">
              <a:off x="4558352" y="3071132"/>
              <a:ext cx="128705" cy="1105401"/>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cxnSp>
          <p:nvCxnSpPr>
            <p:cNvPr id="412" name="Google Shape;412;p29"/>
            <p:cNvCxnSpPr/>
            <p:nvPr/>
          </p:nvCxnSpPr>
          <p:spPr>
            <a:xfrm rot="10800000">
              <a:off x="4555435" y="4352269"/>
              <a:ext cx="0" cy="182363"/>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cxnSp>
          <p:nvCxnSpPr>
            <p:cNvPr id="413" name="Google Shape;413;p29"/>
            <p:cNvCxnSpPr/>
            <p:nvPr/>
          </p:nvCxnSpPr>
          <p:spPr>
            <a:xfrm flipH="1" rot="10800000">
              <a:off x="4453128" y="4695393"/>
              <a:ext cx="79116" cy="241099"/>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cxnSp>
          <p:nvCxnSpPr>
            <p:cNvPr id="414" name="Google Shape;414;p29"/>
            <p:cNvCxnSpPr/>
            <p:nvPr/>
          </p:nvCxnSpPr>
          <p:spPr>
            <a:xfrm>
              <a:off x="4532244" y="5044124"/>
              <a:ext cx="1027308" cy="315116"/>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cxnSp>
          <p:nvCxnSpPr>
            <p:cNvPr id="415" name="Google Shape;415;p29"/>
            <p:cNvCxnSpPr/>
            <p:nvPr/>
          </p:nvCxnSpPr>
          <p:spPr>
            <a:xfrm>
              <a:off x="5547559" y="4945412"/>
              <a:ext cx="443488" cy="466140"/>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cxnSp>
          <p:nvCxnSpPr>
            <p:cNvPr id="416" name="Google Shape;416;p29"/>
            <p:cNvCxnSpPr/>
            <p:nvPr/>
          </p:nvCxnSpPr>
          <p:spPr>
            <a:xfrm flipH="1">
              <a:off x="5569077" y="5032902"/>
              <a:ext cx="3300" cy="257990"/>
            </a:xfrm>
            <a:prstGeom prst="straightConnector1">
              <a:avLst/>
            </a:prstGeom>
            <a:noFill/>
            <a:ln cap="flat" cmpd="sng" w="38100">
              <a:solidFill>
                <a:schemeClr val="dk2"/>
              </a:solidFill>
              <a:prstDash val="solid"/>
              <a:round/>
              <a:headEnd len="sm" w="sm" type="none"/>
              <a:tailEnd len="sm" w="sm" type="none"/>
            </a:ln>
            <a:effectLst>
              <a:outerShdw blurRad="40000" rotWithShape="0" dir="5400000" dist="20000">
                <a:srgbClr val="000000">
                  <a:alpha val="37647"/>
                </a:srgbClr>
              </a:outerShdw>
            </a:effectLst>
          </p:spPr>
        </p:cxnSp>
      </p:grpSp>
      <p:pic>
        <p:nvPicPr>
          <p:cNvPr descr="3sizes.png" id="417" name="Google Shape;417;p29"/>
          <p:cNvPicPr preferRelativeResize="0"/>
          <p:nvPr/>
        </p:nvPicPr>
        <p:blipFill rotWithShape="1">
          <a:blip r:embed="rId6">
            <a:alphaModFix/>
          </a:blip>
          <a:srcRect b="46838" l="85273" r="0" t="37847"/>
          <a:stretch/>
        </p:blipFill>
        <p:spPr>
          <a:xfrm>
            <a:off x="4440007" y="2381182"/>
            <a:ext cx="188388" cy="180824"/>
          </a:xfrm>
          <a:prstGeom prst="rect">
            <a:avLst/>
          </a:prstGeom>
          <a:noFill/>
          <a:ln>
            <a:noFill/>
          </a:ln>
        </p:spPr>
      </p:pic>
      <p:pic>
        <p:nvPicPr>
          <p:cNvPr descr="3sizes.png" id="418" name="Google Shape;418;p29"/>
          <p:cNvPicPr preferRelativeResize="0"/>
          <p:nvPr/>
        </p:nvPicPr>
        <p:blipFill rotWithShape="1">
          <a:blip r:embed="rId6">
            <a:alphaModFix/>
          </a:blip>
          <a:srcRect b="46838" l="85273" r="0" t="37847"/>
          <a:stretch/>
        </p:blipFill>
        <p:spPr>
          <a:xfrm>
            <a:off x="2354051" y="2706165"/>
            <a:ext cx="188388" cy="180824"/>
          </a:xfrm>
          <a:prstGeom prst="rect">
            <a:avLst/>
          </a:prstGeom>
          <a:noFill/>
          <a:ln>
            <a:noFill/>
          </a:ln>
        </p:spPr>
      </p:pic>
      <p:pic>
        <p:nvPicPr>
          <p:cNvPr descr="3sizes.png" id="419" name="Google Shape;419;p29"/>
          <p:cNvPicPr preferRelativeResize="0"/>
          <p:nvPr/>
        </p:nvPicPr>
        <p:blipFill rotWithShape="1">
          <a:blip r:embed="rId6">
            <a:alphaModFix/>
          </a:blip>
          <a:srcRect b="46838" l="85273" r="0" t="37847"/>
          <a:stretch/>
        </p:blipFill>
        <p:spPr>
          <a:xfrm>
            <a:off x="3475199" y="3538690"/>
            <a:ext cx="188388" cy="180824"/>
          </a:xfrm>
          <a:prstGeom prst="rect">
            <a:avLst/>
          </a:prstGeom>
          <a:noFill/>
          <a:ln>
            <a:noFill/>
          </a:ln>
        </p:spPr>
      </p:pic>
      <p:pic>
        <p:nvPicPr>
          <p:cNvPr descr="3sizes.png" id="420" name="Google Shape;420;p29"/>
          <p:cNvPicPr preferRelativeResize="0"/>
          <p:nvPr/>
        </p:nvPicPr>
        <p:blipFill rotWithShape="1">
          <a:blip r:embed="rId6">
            <a:alphaModFix/>
          </a:blip>
          <a:srcRect b="46838" l="85273" r="0" t="37847"/>
          <a:stretch/>
        </p:blipFill>
        <p:spPr>
          <a:xfrm>
            <a:off x="5344278" y="4267853"/>
            <a:ext cx="188388" cy="180824"/>
          </a:xfrm>
          <a:prstGeom prst="rect">
            <a:avLst/>
          </a:prstGeom>
          <a:noFill/>
          <a:ln>
            <a:noFill/>
          </a:ln>
        </p:spPr>
      </p:pic>
      <p:sp>
        <p:nvSpPr>
          <p:cNvPr id="421" name="Google Shape;421;p29"/>
          <p:cNvSpPr txBox="1"/>
          <p:nvPr/>
        </p:nvSpPr>
        <p:spPr>
          <a:xfrm>
            <a:off x="7388891" y="1466953"/>
            <a:ext cx="1603524" cy="16585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Remediation Order:</a:t>
            </a:r>
            <a:endParaRPr/>
          </a:p>
          <a:p>
            <a:pPr indent="0" lvl="0" marL="0" marR="0" rtl="0" algn="l">
              <a:lnSpc>
                <a:spcPct val="150000"/>
              </a:lnSpc>
              <a:spcBef>
                <a:spcPts val="600"/>
              </a:spcBef>
              <a:spcAft>
                <a:spcPts val="0"/>
              </a:spcAft>
              <a:buNone/>
            </a:pPr>
            <a:r>
              <a:rPr lang="en-US" sz="1200">
                <a:solidFill>
                  <a:schemeClr val="dk1"/>
                </a:solidFill>
                <a:latin typeface="Arial"/>
                <a:ea typeface="Arial"/>
                <a:cs typeface="Arial"/>
                <a:sym typeface="Arial"/>
              </a:rPr>
              <a:t>1.</a:t>
            </a:r>
            <a:endParaRPr/>
          </a:p>
          <a:p>
            <a:pPr indent="0" lvl="0" marL="0" marR="0" rtl="0" algn="l">
              <a:lnSpc>
                <a:spcPct val="150000"/>
              </a:lnSpc>
              <a:spcBef>
                <a:spcPts val="600"/>
              </a:spcBef>
              <a:spcAft>
                <a:spcPts val="0"/>
              </a:spcAft>
              <a:buNone/>
            </a:pPr>
            <a:r>
              <a:rPr lang="en-US" sz="1200">
                <a:solidFill>
                  <a:schemeClr val="dk1"/>
                </a:solidFill>
                <a:latin typeface="Arial"/>
                <a:ea typeface="Arial"/>
                <a:cs typeface="Arial"/>
                <a:sym typeface="Arial"/>
              </a:rPr>
              <a:t>2.</a:t>
            </a:r>
            <a:endParaRPr/>
          </a:p>
          <a:p>
            <a:pPr indent="0" lvl="0" marL="0" marR="0" rtl="0" algn="l">
              <a:lnSpc>
                <a:spcPct val="150000"/>
              </a:lnSpc>
              <a:spcBef>
                <a:spcPts val="600"/>
              </a:spcBef>
              <a:spcAft>
                <a:spcPts val="0"/>
              </a:spcAft>
              <a:buNone/>
            </a:pPr>
            <a:r>
              <a:rPr lang="en-US" sz="1200">
                <a:solidFill>
                  <a:schemeClr val="dk1"/>
                </a:solidFill>
                <a:latin typeface="Arial"/>
                <a:ea typeface="Arial"/>
                <a:cs typeface="Arial"/>
                <a:sym typeface="Arial"/>
              </a:rPr>
              <a:t>3.</a:t>
            </a:r>
            <a:endParaRPr/>
          </a:p>
          <a:p>
            <a:pPr indent="0" lvl="0" marL="0" marR="0" rtl="0" algn="l">
              <a:lnSpc>
                <a:spcPct val="150000"/>
              </a:lnSpc>
              <a:spcBef>
                <a:spcPts val="600"/>
              </a:spcBef>
              <a:spcAft>
                <a:spcPts val="0"/>
              </a:spcAft>
              <a:buNone/>
            </a:pPr>
            <a:r>
              <a:rPr lang="en-US" sz="1200">
                <a:solidFill>
                  <a:schemeClr val="dk1"/>
                </a:solidFill>
                <a:latin typeface="Arial"/>
                <a:ea typeface="Arial"/>
                <a:cs typeface="Arial"/>
                <a:sym typeface="Arial"/>
              </a:rPr>
              <a:t>4.</a:t>
            </a:r>
            <a:endParaRPr/>
          </a:p>
        </p:txBody>
      </p:sp>
      <p:sp>
        <p:nvSpPr>
          <p:cNvPr id="422" name="Google Shape;422;p29"/>
          <p:cNvSpPr txBox="1"/>
          <p:nvPr/>
        </p:nvSpPr>
        <p:spPr>
          <a:xfrm>
            <a:off x="1817506" y="2884646"/>
            <a:ext cx="538307"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9</a:t>
            </a:r>
            <a:endParaRPr/>
          </a:p>
        </p:txBody>
      </p:sp>
      <p:sp>
        <p:nvSpPr>
          <p:cNvPr id="423" name="Google Shape;423;p29"/>
          <p:cNvSpPr txBox="1"/>
          <p:nvPr/>
        </p:nvSpPr>
        <p:spPr>
          <a:xfrm>
            <a:off x="3883554" y="2475455"/>
            <a:ext cx="538523"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7</a:t>
            </a:r>
            <a:endParaRPr/>
          </a:p>
        </p:txBody>
      </p:sp>
      <p:sp>
        <p:nvSpPr>
          <p:cNvPr id="424" name="Google Shape;424;p29"/>
          <p:cNvSpPr txBox="1"/>
          <p:nvPr/>
        </p:nvSpPr>
        <p:spPr>
          <a:xfrm>
            <a:off x="3582382" y="3719266"/>
            <a:ext cx="539079"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6</a:t>
            </a:r>
            <a:endParaRPr/>
          </a:p>
        </p:txBody>
      </p:sp>
      <p:sp>
        <p:nvSpPr>
          <p:cNvPr id="425" name="Google Shape;425;p29"/>
          <p:cNvSpPr txBox="1"/>
          <p:nvPr/>
        </p:nvSpPr>
        <p:spPr>
          <a:xfrm>
            <a:off x="4780038" y="4328174"/>
            <a:ext cx="541369"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4</a:t>
            </a:r>
            <a:endParaRPr/>
          </a:p>
        </p:txBody>
      </p:sp>
      <p:sp>
        <p:nvSpPr>
          <p:cNvPr id="426" name="Google Shape;426;p29"/>
          <p:cNvSpPr txBox="1"/>
          <p:nvPr/>
        </p:nvSpPr>
        <p:spPr>
          <a:xfrm>
            <a:off x="7709505" y="2126462"/>
            <a:ext cx="538523"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7</a:t>
            </a:r>
            <a:endParaRPr/>
          </a:p>
        </p:txBody>
      </p:sp>
      <p:sp>
        <p:nvSpPr>
          <p:cNvPr id="427" name="Google Shape;427;p29"/>
          <p:cNvSpPr txBox="1"/>
          <p:nvPr/>
        </p:nvSpPr>
        <p:spPr>
          <a:xfrm>
            <a:off x="7709502" y="1764626"/>
            <a:ext cx="538307"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9</a:t>
            </a:r>
            <a:endParaRPr/>
          </a:p>
        </p:txBody>
      </p:sp>
      <p:sp>
        <p:nvSpPr>
          <p:cNvPr id="428" name="Google Shape;428;p29"/>
          <p:cNvSpPr txBox="1"/>
          <p:nvPr/>
        </p:nvSpPr>
        <p:spPr>
          <a:xfrm>
            <a:off x="7709506" y="2468946"/>
            <a:ext cx="539079"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6</a:t>
            </a:r>
            <a:endParaRPr/>
          </a:p>
        </p:txBody>
      </p:sp>
      <p:sp>
        <p:nvSpPr>
          <p:cNvPr id="429" name="Google Shape;429;p29"/>
          <p:cNvSpPr txBox="1"/>
          <p:nvPr/>
        </p:nvSpPr>
        <p:spPr>
          <a:xfrm>
            <a:off x="7709506" y="2821107"/>
            <a:ext cx="541369" cy="207877"/>
          </a:xfrm>
          <a:prstGeom prst="rect">
            <a:avLst/>
          </a:prstGeom>
          <a:solidFill>
            <a:schemeClr val="lt1"/>
          </a:solidFill>
          <a:ln cap="flat" cmpd="sng" w="28575">
            <a:solidFill>
              <a:srgbClr val="CD09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51">
                <a:solidFill>
                  <a:schemeClr val="dk1"/>
                </a:solidFill>
                <a:latin typeface="Arial"/>
                <a:ea typeface="Arial"/>
                <a:cs typeface="Arial"/>
                <a:sym typeface="Arial"/>
              </a:rPr>
              <a:t>CVSS 4</a:t>
            </a:r>
            <a:endParaRPr/>
          </a:p>
        </p:txBody>
      </p:sp>
      <p:sp>
        <p:nvSpPr>
          <p:cNvPr id="430" name="Google Shape;430;p29"/>
          <p:cNvSpPr txBox="1"/>
          <p:nvPr/>
        </p:nvSpPr>
        <p:spPr>
          <a:xfrm>
            <a:off x="7514581" y="1277548"/>
            <a:ext cx="135214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FF0000"/>
                </a:solidFill>
                <a:latin typeface="Arial"/>
                <a:ea typeface="Arial"/>
                <a:cs typeface="Arial"/>
                <a:sym typeface="Arial"/>
              </a:rPr>
              <a:t>With RedSeal</a:t>
            </a:r>
            <a:endParaRPr/>
          </a:p>
        </p:txBody>
      </p:sp>
      <p:sp>
        <p:nvSpPr>
          <p:cNvPr id="431" name="Google Shape;431;p2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9"/>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410"/>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406"/>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00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A screenshot of a cell phone&#10;&#10;Description automatically generated" id="106" name="Google Shape;106;p3"/>
          <p:cNvPicPr preferRelativeResize="0"/>
          <p:nvPr/>
        </p:nvPicPr>
        <p:blipFill rotWithShape="1">
          <a:blip r:embed="rId3">
            <a:alphaModFix/>
          </a:blip>
          <a:srcRect b="0" l="0" r="0" t="0"/>
          <a:stretch/>
        </p:blipFill>
        <p:spPr>
          <a:xfrm>
            <a:off x="230908" y="1261775"/>
            <a:ext cx="4198317" cy="3642413"/>
          </a:xfrm>
          <a:prstGeom prst="rect">
            <a:avLst/>
          </a:prstGeom>
          <a:noFill/>
          <a:ln>
            <a:noFill/>
          </a:ln>
        </p:spPr>
      </p:pic>
      <p:sp>
        <p:nvSpPr>
          <p:cNvPr id="107" name="Google Shape;107;p3"/>
          <p:cNvSpPr txBox="1"/>
          <p:nvPr/>
        </p:nvSpPr>
        <p:spPr>
          <a:xfrm>
            <a:off x="226295" y="143853"/>
            <a:ext cx="8229600" cy="6858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lt1"/>
              </a:buClr>
              <a:buSzPts val="2400"/>
              <a:buFont typeface="Arial"/>
              <a:buNone/>
            </a:pPr>
            <a:r>
              <a:rPr b="1" i="0" lang="en-US" sz="2400" u="none" cap="none" strike="noStrike">
                <a:solidFill>
                  <a:schemeClr val="dk1"/>
                </a:solidFill>
                <a:latin typeface="Arial"/>
                <a:ea typeface="Arial"/>
                <a:cs typeface="Arial"/>
                <a:sym typeface="Arial"/>
              </a:rPr>
              <a:t>Hacking is Big Business </a:t>
            </a:r>
            <a:endParaRPr>
              <a:solidFill>
                <a:schemeClr val="dk1"/>
              </a:solidFill>
            </a:endParaRPr>
          </a:p>
        </p:txBody>
      </p:sp>
      <p:sp>
        <p:nvSpPr>
          <p:cNvPr id="108" name="Google Shape;108;p3"/>
          <p:cNvSpPr txBox="1"/>
          <p:nvPr/>
        </p:nvSpPr>
        <p:spPr>
          <a:xfrm>
            <a:off x="1108273" y="4825664"/>
            <a:ext cx="240754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800" u="none" cap="none" strike="noStrike">
                <a:solidFill>
                  <a:schemeClr val="dk1"/>
                </a:solidFill>
                <a:latin typeface="Arial"/>
                <a:ea typeface="Arial"/>
                <a:cs typeface="Arial"/>
                <a:sym typeface="Arial"/>
              </a:rPr>
              <a:t>Source:  HPE The Business of Hacking</a:t>
            </a:r>
            <a:endParaRPr/>
          </a:p>
        </p:txBody>
      </p:sp>
      <p:sp>
        <p:nvSpPr>
          <p:cNvPr id="109" name="Google Shape;109;p3"/>
          <p:cNvSpPr/>
          <p:nvPr/>
        </p:nvSpPr>
        <p:spPr>
          <a:xfrm>
            <a:off x="4341095" y="2126020"/>
            <a:ext cx="457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Arial"/>
                <a:ea typeface="Arial"/>
                <a:cs typeface="Arial"/>
                <a:sym typeface="Arial"/>
              </a:rPr>
              <a:t>Cybersecurity Ventures predicts cybercrime damages will cost the world $6 trillion annually by 2021, up from $3 trillion in 2015.</a:t>
            </a:r>
            <a:endParaRPr b="1" sz="1800">
              <a:solidFill>
                <a:schemeClr val="dk1"/>
              </a:solidFill>
              <a:latin typeface="Arial"/>
              <a:ea typeface="Arial"/>
              <a:cs typeface="Arial"/>
              <a:sym typeface="Arial"/>
            </a:endParaRPr>
          </a:p>
        </p:txBody>
      </p:sp>
      <p:sp>
        <p:nvSpPr>
          <p:cNvPr id="110" name="Google Shape;110;p3"/>
          <p:cNvSpPr txBox="1"/>
          <p:nvPr>
            <p:ph idx="12" type="sldNum"/>
          </p:nvPr>
        </p:nvSpPr>
        <p:spPr>
          <a:xfrm>
            <a:off x="8460431" y="4651190"/>
            <a:ext cx="548700" cy="393600"/>
          </a:xfrm>
          <a:prstGeom prst="rect">
            <a:avLst/>
          </a:prstGeom>
          <a:noFill/>
          <a:ln>
            <a:noFill/>
          </a:ln>
        </p:spPr>
        <p:txBody>
          <a:bodyPr anchorCtr="0" anchor="ctr" bIns="40800" lIns="81625" spcFirstLastPara="1" rIns="81625" wrap="square" tIns="408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0"/>
          <p:cNvSpPr txBox="1"/>
          <p:nvPr>
            <p:ph idx="4294967295" type="subTitle"/>
          </p:nvPr>
        </p:nvSpPr>
        <p:spPr>
          <a:xfrm>
            <a:off x="265500" y="1243849"/>
            <a:ext cx="7500300" cy="2870700"/>
          </a:xfrm>
          <a:prstGeom prst="rect">
            <a:avLst/>
          </a:prstGeom>
          <a:noFill/>
          <a:ln>
            <a:noFill/>
          </a:ln>
        </p:spPr>
        <p:txBody>
          <a:bodyPr anchorCtr="0" anchor="t" bIns="0" lIns="0" spcFirstLastPara="1" rIns="0" wrap="square" tIns="0">
            <a:noAutofit/>
          </a:bodyPr>
          <a:lstStyle/>
          <a:p>
            <a:pPr indent="-250825" lvl="0" marL="285750" rtl="0" algn="l">
              <a:lnSpc>
                <a:spcPct val="95000"/>
              </a:lnSpc>
              <a:spcBef>
                <a:spcPts val="0"/>
              </a:spcBef>
              <a:spcAft>
                <a:spcPts val="0"/>
              </a:spcAft>
              <a:buClr>
                <a:srgbClr val="616C6D"/>
              </a:buClr>
              <a:buSzPts val="1250"/>
              <a:buChar char="●"/>
            </a:pPr>
            <a:r>
              <a:rPr lang="en-US" sz="1250"/>
              <a:t>China 25 – NSA publishes top 25 exploits </a:t>
            </a:r>
            <a:endParaRPr sz="1250"/>
          </a:p>
          <a:p>
            <a:pPr indent="-260350" lvl="1" marL="738165" rtl="0" algn="l">
              <a:lnSpc>
                <a:spcPct val="95000"/>
              </a:lnSpc>
              <a:spcBef>
                <a:spcPts val="320"/>
              </a:spcBef>
              <a:spcAft>
                <a:spcPts val="0"/>
              </a:spcAft>
              <a:buClr>
                <a:srgbClr val="616C6D"/>
              </a:buClr>
              <a:buSzPts val="1200"/>
              <a:buFont typeface="Noto Sans Symbols"/>
              <a:buChar char="▪"/>
            </a:pPr>
            <a:r>
              <a:rPr lang="en-US" sz="1150"/>
              <a:t>Citrix Netscaler CVE-2019-19781</a:t>
            </a:r>
            <a:endParaRPr sz="1150"/>
          </a:p>
          <a:p>
            <a:pPr indent="-260350" lvl="1" marL="738165" rtl="0" algn="l">
              <a:lnSpc>
                <a:spcPct val="95000"/>
              </a:lnSpc>
              <a:spcBef>
                <a:spcPts val="320"/>
              </a:spcBef>
              <a:spcAft>
                <a:spcPts val="0"/>
              </a:spcAft>
              <a:buClr>
                <a:srgbClr val="616C6D"/>
              </a:buClr>
              <a:buSzPts val="1200"/>
              <a:buFont typeface="Noto Sans Symbols"/>
              <a:buChar char="▪"/>
            </a:pPr>
            <a:r>
              <a:rPr lang="en-US" sz="1150"/>
              <a:t>Windows RDP Exploit (aka Bluekeep) CVE-2019-0708</a:t>
            </a:r>
            <a:endParaRPr sz="1150"/>
          </a:p>
          <a:p>
            <a:pPr indent="-260350" lvl="1" marL="738165" rtl="0" algn="l">
              <a:lnSpc>
                <a:spcPct val="95000"/>
              </a:lnSpc>
              <a:spcBef>
                <a:spcPts val="320"/>
              </a:spcBef>
              <a:spcAft>
                <a:spcPts val="0"/>
              </a:spcAft>
              <a:buClr>
                <a:srgbClr val="616C6D"/>
              </a:buClr>
              <a:buSzPts val="1200"/>
              <a:buFont typeface="Noto Sans Symbols"/>
              <a:buChar char="▪"/>
            </a:pPr>
            <a:r>
              <a:rPr lang="en-US" sz="1150"/>
              <a:t>Windows Zerologon CVE-2020-1472)</a:t>
            </a:r>
            <a:endParaRPr sz="1150"/>
          </a:p>
          <a:p>
            <a:pPr indent="-250825" lvl="0" marL="285750" rtl="0" algn="l">
              <a:lnSpc>
                <a:spcPct val="95000"/>
              </a:lnSpc>
              <a:spcBef>
                <a:spcPts val="360"/>
              </a:spcBef>
              <a:spcAft>
                <a:spcPts val="0"/>
              </a:spcAft>
              <a:buClr>
                <a:srgbClr val="616C6D"/>
              </a:buClr>
              <a:buSzPts val="1250"/>
              <a:buChar char="●"/>
            </a:pPr>
            <a:r>
              <a:rPr lang="en-US" sz="1250"/>
              <a:t>Cisco ASA &amp; FTD High Severity Security Flaw CVE-2020-3452 </a:t>
            </a:r>
            <a:endParaRPr sz="1250"/>
          </a:p>
          <a:p>
            <a:pPr indent="-250825" lvl="0" marL="285750" rtl="0" algn="l">
              <a:lnSpc>
                <a:spcPct val="95000"/>
              </a:lnSpc>
              <a:spcBef>
                <a:spcPts val="360"/>
              </a:spcBef>
              <a:spcAft>
                <a:spcPts val="0"/>
              </a:spcAft>
              <a:buClr>
                <a:srgbClr val="616C6D"/>
              </a:buClr>
              <a:buSzPts val="1250"/>
              <a:buChar char="●"/>
            </a:pPr>
            <a:r>
              <a:rPr lang="en-US" sz="1250"/>
              <a:t>Cisco Jabber for Windows CVE-2020-3495</a:t>
            </a:r>
            <a:endParaRPr sz="1250"/>
          </a:p>
          <a:p>
            <a:pPr indent="-250825" lvl="0" marL="285750" rtl="0" algn="l">
              <a:lnSpc>
                <a:spcPct val="95000"/>
              </a:lnSpc>
              <a:spcBef>
                <a:spcPts val="360"/>
              </a:spcBef>
              <a:spcAft>
                <a:spcPts val="0"/>
              </a:spcAft>
              <a:buClr>
                <a:srgbClr val="616C6D"/>
              </a:buClr>
              <a:buSzPts val="1250"/>
              <a:buChar char="●"/>
            </a:pPr>
            <a:r>
              <a:rPr lang="en-US" sz="1250"/>
              <a:t>Cisco CDP CVE-2020-3119</a:t>
            </a:r>
            <a:endParaRPr sz="1250"/>
          </a:p>
          <a:p>
            <a:pPr indent="-250825" lvl="0" marL="285750" rtl="0" algn="l">
              <a:lnSpc>
                <a:spcPct val="95000"/>
              </a:lnSpc>
              <a:spcBef>
                <a:spcPts val="360"/>
              </a:spcBef>
              <a:spcAft>
                <a:spcPts val="0"/>
              </a:spcAft>
              <a:buClr>
                <a:srgbClr val="616C6D"/>
              </a:buClr>
              <a:buSzPts val="1250"/>
              <a:buChar char="●"/>
            </a:pPr>
            <a:r>
              <a:rPr lang="en-US" sz="1250"/>
              <a:t>Palo Alto VPN security flaw CVE-2020-2021</a:t>
            </a:r>
            <a:endParaRPr sz="1250"/>
          </a:p>
          <a:p>
            <a:pPr indent="-260350" lvl="1" marL="738165" rtl="0" algn="l">
              <a:lnSpc>
                <a:spcPct val="95000"/>
              </a:lnSpc>
              <a:spcBef>
                <a:spcPts val="320"/>
              </a:spcBef>
              <a:spcAft>
                <a:spcPts val="0"/>
              </a:spcAft>
              <a:buClr>
                <a:srgbClr val="616C6D"/>
              </a:buClr>
              <a:buSzPts val="1200"/>
              <a:buFont typeface="Noto Sans Symbols"/>
              <a:buChar char="▪"/>
            </a:pPr>
            <a:r>
              <a:rPr lang="en-US" sz="1150"/>
              <a:t>US Cyber Command has warned that nation states will exploit it</a:t>
            </a:r>
            <a:endParaRPr sz="1150"/>
          </a:p>
          <a:p>
            <a:pPr indent="-250825" lvl="0" marL="285750" rtl="0" algn="l">
              <a:lnSpc>
                <a:spcPct val="95000"/>
              </a:lnSpc>
              <a:spcBef>
                <a:spcPts val="360"/>
              </a:spcBef>
              <a:spcAft>
                <a:spcPts val="0"/>
              </a:spcAft>
              <a:buClr>
                <a:srgbClr val="616C6D"/>
              </a:buClr>
              <a:buSzPts val="1250"/>
              <a:buChar char="●"/>
            </a:pPr>
            <a:r>
              <a:rPr lang="en-US" sz="1250"/>
              <a:t>Palo Alto Buffer Overflow when Captive Portal or MFA enabled CVE-2020-2040 </a:t>
            </a:r>
            <a:endParaRPr sz="1250"/>
          </a:p>
          <a:p>
            <a:pPr indent="-250825" lvl="0" marL="285750" rtl="0" algn="l">
              <a:lnSpc>
                <a:spcPct val="95000"/>
              </a:lnSpc>
              <a:spcBef>
                <a:spcPts val="360"/>
              </a:spcBef>
              <a:spcAft>
                <a:spcPts val="0"/>
              </a:spcAft>
              <a:buClr>
                <a:srgbClr val="616C6D"/>
              </a:buClr>
              <a:buSzPts val="1250"/>
              <a:buChar char="●"/>
            </a:pPr>
            <a:r>
              <a:rPr lang="en-US" sz="1250"/>
              <a:t>Windows aka Bad Neighbor CVE-2020-1656</a:t>
            </a:r>
            <a:endParaRPr sz="1250"/>
          </a:p>
          <a:p>
            <a:pPr indent="-171450" lvl="0" marL="285750" rtl="0" algn="l">
              <a:lnSpc>
                <a:spcPct val="95000"/>
              </a:lnSpc>
              <a:spcBef>
                <a:spcPts val="360"/>
              </a:spcBef>
              <a:spcAft>
                <a:spcPts val="0"/>
              </a:spcAft>
              <a:buClr>
                <a:srgbClr val="616C6D"/>
              </a:buClr>
              <a:buSzPts val="450"/>
              <a:buNone/>
            </a:pPr>
            <a:r>
              <a:t/>
            </a:r>
            <a:endParaRPr sz="1250"/>
          </a:p>
          <a:p>
            <a:pPr indent="-171450" lvl="0" marL="285750" rtl="0" algn="l">
              <a:lnSpc>
                <a:spcPct val="95000"/>
              </a:lnSpc>
              <a:spcBef>
                <a:spcPts val="360"/>
              </a:spcBef>
              <a:spcAft>
                <a:spcPts val="0"/>
              </a:spcAft>
              <a:buClr>
                <a:srgbClr val="616C6D"/>
              </a:buClr>
              <a:buSzPts val="450"/>
              <a:buNone/>
            </a:pPr>
            <a:r>
              <a:t/>
            </a:r>
            <a:endParaRPr sz="1250"/>
          </a:p>
          <a:p>
            <a:pPr indent="-171450" lvl="0" marL="285750" rtl="0" algn="l">
              <a:lnSpc>
                <a:spcPct val="95000"/>
              </a:lnSpc>
              <a:spcBef>
                <a:spcPts val="360"/>
              </a:spcBef>
              <a:spcAft>
                <a:spcPts val="0"/>
              </a:spcAft>
              <a:buClr>
                <a:srgbClr val="616C6D"/>
              </a:buClr>
              <a:buSzPts val="450"/>
              <a:buNone/>
            </a:pPr>
            <a:r>
              <a:t/>
            </a:r>
            <a:endParaRPr sz="450"/>
          </a:p>
        </p:txBody>
      </p:sp>
      <p:sp>
        <p:nvSpPr>
          <p:cNvPr id="437" name="Google Shape;437;p30"/>
          <p:cNvSpPr txBox="1"/>
          <p:nvPr>
            <p:ph idx="12" type="sldNum"/>
          </p:nvPr>
        </p:nvSpPr>
        <p:spPr>
          <a:xfrm>
            <a:off x="8460431" y="4651190"/>
            <a:ext cx="548700" cy="393600"/>
          </a:xfrm>
          <a:prstGeom prst="rect">
            <a:avLst/>
          </a:prstGeom>
          <a:noFill/>
          <a:ln>
            <a:noFill/>
          </a:ln>
        </p:spPr>
        <p:txBody>
          <a:bodyPr anchorCtr="0" anchor="ctr" bIns="40800" lIns="81625" spcFirstLastPara="1" rIns="81625" wrap="square" tIns="408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438" name="Google Shape;438;p30"/>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Top Remote Code Executable Flaws 2020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1"/>
          <p:cNvSpPr txBox="1"/>
          <p:nvPr>
            <p:ph type="title"/>
          </p:nvPr>
        </p:nvSpPr>
        <p:spPr>
          <a:xfrm>
            <a:off x="233275" y="2307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Understand Your Hybrid Environment</a:t>
            </a:r>
            <a:endParaRPr/>
          </a:p>
        </p:txBody>
      </p:sp>
      <p:pic>
        <p:nvPicPr>
          <p:cNvPr descr="A screenshot of a computer&#10;&#10;Description automatically generated" id="444" name="Google Shape;444;p31"/>
          <p:cNvPicPr preferRelativeResize="0"/>
          <p:nvPr/>
        </p:nvPicPr>
        <p:blipFill rotWithShape="1">
          <a:blip r:embed="rId3">
            <a:alphaModFix/>
          </a:blip>
          <a:srcRect b="0" l="0" r="0" t="0"/>
          <a:stretch/>
        </p:blipFill>
        <p:spPr>
          <a:xfrm>
            <a:off x="127001" y="1055897"/>
            <a:ext cx="8890000" cy="3708180"/>
          </a:xfrm>
          <a:prstGeom prst="rect">
            <a:avLst/>
          </a:prstGeom>
          <a:noFill/>
          <a:ln>
            <a:noFill/>
          </a:ln>
        </p:spPr>
      </p:pic>
      <p:sp>
        <p:nvSpPr>
          <p:cNvPr id="445" name="Google Shape;445;p31"/>
          <p:cNvSpPr txBox="1"/>
          <p:nvPr/>
        </p:nvSpPr>
        <p:spPr>
          <a:xfrm>
            <a:off x="687386" y="2640674"/>
            <a:ext cx="574195"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GCP</a:t>
            </a:r>
            <a:endParaRPr/>
          </a:p>
        </p:txBody>
      </p:sp>
      <p:sp>
        <p:nvSpPr>
          <p:cNvPr id="446" name="Google Shape;446;p31"/>
          <p:cNvSpPr txBox="1"/>
          <p:nvPr/>
        </p:nvSpPr>
        <p:spPr>
          <a:xfrm>
            <a:off x="1651498" y="2571754"/>
            <a:ext cx="574195"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DMZ</a:t>
            </a:r>
            <a:endParaRPr/>
          </a:p>
        </p:txBody>
      </p:sp>
      <p:sp>
        <p:nvSpPr>
          <p:cNvPr id="447" name="Google Shape;447;p31"/>
          <p:cNvSpPr txBox="1"/>
          <p:nvPr/>
        </p:nvSpPr>
        <p:spPr>
          <a:xfrm>
            <a:off x="2938342" y="1700023"/>
            <a:ext cx="65569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Azure</a:t>
            </a:r>
            <a:endParaRPr/>
          </a:p>
        </p:txBody>
      </p:sp>
      <p:sp>
        <p:nvSpPr>
          <p:cNvPr id="448" name="Google Shape;448;p31"/>
          <p:cNvSpPr txBox="1"/>
          <p:nvPr/>
        </p:nvSpPr>
        <p:spPr>
          <a:xfrm>
            <a:off x="4909762" y="1515291"/>
            <a:ext cx="586419"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AWS</a:t>
            </a:r>
            <a:endParaRPr/>
          </a:p>
        </p:txBody>
      </p:sp>
      <p:sp>
        <p:nvSpPr>
          <p:cNvPr id="449" name="Google Shape;449;p31"/>
          <p:cNvSpPr txBox="1"/>
          <p:nvPr/>
        </p:nvSpPr>
        <p:spPr>
          <a:xfrm>
            <a:off x="7329418" y="3347748"/>
            <a:ext cx="574195"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NSX</a:t>
            </a:r>
            <a:endParaRPr/>
          </a:p>
        </p:txBody>
      </p:sp>
      <p:sp>
        <p:nvSpPr>
          <p:cNvPr id="450" name="Google Shape;450;p31"/>
          <p:cNvSpPr txBox="1"/>
          <p:nvPr/>
        </p:nvSpPr>
        <p:spPr>
          <a:xfrm>
            <a:off x="8093047" y="4184726"/>
            <a:ext cx="48373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ACI</a:t>
            </a:r>
            <a:endParaRPr/>
          </a:p>
        </p:txBody>
      </p:sp>
      <p:sp>
        <p:nvSpPr>
          <p:cNvPr id="451" name="Google Shape;451;p31"/>
          <p:cNvSpPr txBox="1"/>
          <p:nvPr/>
        </p:nvSpPr>
        <p:spPr>
          <a:xfrm>
            <a:off x="5469650" y="3139682"/>
            <a:ext cx="859435"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On Premise</a:t>
            </a:r>
            <a:endParaRPr/>
          </a:p>
        </p:txBody>
      </p:sp>
      <p:sp>
        <p:nvSpPr>
          <p:cNvPr id="452" name="Google Shape;452;p31"/>
          <p:cNvSpPr txBox="1"/>
          <p:nvPr/>
        </p:nvSpPr>
        <p:spPr>
          <a:xfrm>
            <a:off x="1832244" y="1160966"/>
            <a:ext cx="786903"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Internet</a:t>
            </a:r>
            <a:endParaRPr/>
          </a:p>
        </p:txBody>
      </p:sp>
      <p:sp>
        <p:nvSpPr>
          <p:cNvPr id="453" name="Google Shape;453;p31"/>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2"/>
          <p:cNvSpPr txBox="1"/>
          <p:nvPr>
            <p:ph type="title"/>
          </p:nvPr>
        </p:nvSpPr>
        <p:spPr>
          <a:xfrm>
            <a:off x="181525" y="103825"/>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RedSeal Provides… Digital Twin of Network</a:t>
            </a:r>
            <a:endParaRPr/>
          </a:p>
        </p:txBody>
      </p:sp>
      <p:sp>
        <p:nvSpPr>
          <p:cNvPr id="460" name="Google Shape;460;p32"/>
          <p:cNvSpPr txBox="1"/>
          <p:nvPr>
            <p:ph idx="4294967295" type="subTitle"/>
          </p:nvPr>
        </p:nvSpPr>
        <p:spPr>
          <a:xfrm>
            <a:off x="265500" y="2769001"/>
            <a:ext cx="4045200" cy="1345500"/>
          </a:xfrm>
          <a:prstGeom prst="rect">
            <a:avLst/>
          </a:prstGeom>
          <a:noFill/>
          <a:ln>
            <a:noFill/>
          </a:ln>
        </p:spPr>
        <p:txBody>
          <a:bodyPr anchorCtr="0" anchor="t" bIns="0" lIns="0" spcFirstLastPara="1" rIns="0" wrap="square" tIns="0">
            <a:normAutofit fontScale="85000" lnSpcReduction="20000"/>
          </a:bodyPr>
          <a:lstStyle/>
          <a:p>
            <a:pPr indent="-114289" lvl="0" marL="228589" rtl="0" algn="l">
              <a:spcBef>
                <a:spcPts val="0"/>
              </a:spcBef>
              <a:spcAft>
                <a:spcPts val="0"/>
              </a:spcAft>
              <a:buClr>
                <a:srgbClr val="616C6D"/>
              </a:buClr>
              <a:buSzPct val="100000"/>
              <a:buNone/>
            </a:pPr>
            <a:r>
              <a:t/>
            </a:r>
            <a:endParaRPr>
              <a:solidFill>
                <a:schemeClr val="dk1"/>
              </a:solidFill>
            </a:endParaRPr>
          </a:p>
          <a:p>
            <a:pPr indent="-114289" lvl="0" marL="228589" rtl="0" algn="l">
              <a:spcBef>
                <a:spcPts val="360"/>
              </a:spcBef>
              <a:spcAft>
                <a:spcPts val="0"/>
              </a:spcAft>
              <a:buClr>
                <a:srgbClr val="616C6D"/>
              </a:buClr>
              <a:buSzPct val="100000"/>
              <a:buNone/>
            </a:pPr>
            <a:r>
              <a:t/>
            </a:r>
            <a:endParaRPr>
              <a:solidFill>
                <a:schemeClr val="dk1"/>
              </a:solidFill>
            </a:endParaRPr>
          </a:p>
          <a:p>
            <a:pPr indent="0" lvl="0" marL="0"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b="1"/>
          </a:p>
          <a:p>
            <a:pPr indent="0" lvl="0" marL="0" rtl="0" algn="l">
              <a:spcBef>
                <a:spcPts val="360"/>
              </a:spcBef>
              <a:spcAft>
                <a:spcPts val="0"/>
              </a:spcAft>
              <a:buClr>
                <a:srgbClr val="616C6D"/>
              </a:buClr>
              <a:buSzPct val="100000"/>
              <a:buNone/>
            </a:pPr>
            <a:r>
              <a:t/>
            </a:r>
            <a:endParaRPr/>
          </a:p>
        </p:txBody>
      </p:sp>
      <p:sp>
        <p:nvSpPr>
          <p:cNvPr id="461" name="Google Shape;461;p32"/>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id="462" name="Google Shape;462;p32"/>
          <p:cNvPicPr preferRelativeResize="0"/>
          <p:nvPr/>
        </p:nvPicPr>
        <p:blipFill rotWithShape="1">
          <a:blip r:embed="rId3">
            <a:alphaModFix/>
          </a:blip>
          <a:srcRect b="0" l="0" r="0" t="0"/>
          <a:stretch/>
        </p:blipFill>
        <p:spPr>
          <a:xfrm>
            <a:off x="0" y="711634"/>
            <a:ext cx="7466348" cy="44318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3"/>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fontScale="90000"/>
          </a:bodyPr>
          <a:lstStyle/>
          <a:p>
            <a:pPr indent="0" lvl="0" marL="0" rtl="0" algn="l">
              <a:lnSpc>
                <a:spcPct val="80000"/>
              </a:lnSpc>
              <a:spcBef>
                <a:spcPts val="0"/>
              </a:spcBef>
              <a:spcAft>
                <a:spcPts val="0"/>
              </a:spcAft>
              <a:buNone/>
            </a:pPr>
            <a:r>
              <a:rPr lang="en-US"/>
              <a:t>Security Impact Queries - Testing Changes Prior to Approval</a:t>
            </a:r>
            <a:endParaRPr/>
          </a:p>
        </p:txBody>
      </p:sp>
      <p:sp>
        <p:nvSpPr>
          <p:cNvPr id="468" name="Google Shape;468;p33"/>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t>11/3/20</a:t>
            </a:r>
            <a:endParaRPr/>
          </a:p>
        </p:txBody>
      </p:sp>
      <p:sp>
        <p:nvSpPr>
          <p:cNvPr id="469" name="Google Shape;469;p33"/>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470" name="Google Shape;470;p33"/>
          <p:cNvSpPr txBox="1"/>
          <p:nvPr/>
        </p:nvSpPr>
        <p:spPr>
          <a:xfrm>
            <a:off x="457203" y="1149271"/>
            <a:ext cx="2537700" cy="329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By running a Security Impact Query:</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Reviewers can see that no exposure would be created, and there is no downstream risk from this request</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600">
                <a:solidFill>
                  <a:schemeClr val="dk1"/>
                </a:solidFill>
                <a:latin typeface="Arial"/>
                <a:ea typeface="Arial"/>
                <a:cs typeface="Arial"/>
                <a:sym typeface="Arial"/>
              </a:rPr>
              <a:t>However, a policy would need to be updated to reflect an allowable change.</a:t>
            </a:r>
            <a:endParaRPr/>
          </a:p>
        </p:txBody>
      </p:sp>
      <p:pic>
        <p:nvPicPr>
          <p:cNvPr id="471" name="Google Shape;471;p33"/>
          <p:cNvPicPr preferRelativeResize="0"/>
          <p:nvPr/>
        </p:nvPicPr>
        <p:blipFill rotWithShape="1">
          <a:blip r:embed="rId3">
            <a:alphaModFix/>
          </a:blip>
          <a:srcRect b="0" l="0" r="0" t="0"/>
          <a:stretch/>
        </p:blipFill>
        <p:spPr>
          <a:xfrm>
            <a:off x="3392492" y="820298"/>
            <a:ext cx="4839687" cy="3221789"/>
          </a:xfrm>
          <a:prstGeom prst="rect">
            <a:avLst/>
          </a:prstGeom>
          <a:noFill/>
          <a:ln>
            <a:noFill/>
          </a:ln>
        </p:spPr>
      </p:pic>
    </p:spTree>
  </p:cSld>
  <p:clrMapOvr>
    <a:masterClrMapping/>
  </p:clrMapOvr>
  <p:transition spd="slow" p14:dur="1500">
    <p:split orient="ver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4"/>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sz="2100"/>
              <a:t>Cyber Compliance – Network Segmentation </a:t>
            </a:r>
            <a:endParaRPr/>
          </a:p>
        </p:txBody>
      </p:sp>
      <p:graphicFrame>
        <p:nvGraphicFramePr>
          <p:cNvPr id="478" name="Google Shape;478;p34"/>
          <p:cNvGraphicFramePr/>
          <p:nvPr/>
        </p:nvGraphicFramePr>
        <p:xfrm>
          <a:off x="339209" y="1065472"/>
          <a:ext cx="3000000" cy="3000000"/>
        </p:xfrm>
        <a:graphic>
          <a:graphicData uri="http://schemas.openxmlformats.org/drawingml/2006/table">
            <a:tbl>
              <a:tblPr bandRow="1" firstRow="1">
                <a:noFill/>
                <a:tableStyleId>{84C1685E-49BE-48FE-AA1B-9D72077E7FC8}</a:tableStyleId>
              </a:tblPr>
              <a:tblGrid>
                <a:gridCol w="2196500"/>
              </a:tblGrid>
              <a:tr h="357975">
                <a:tc>
                  <a:txBody>
                    <a:bodyPr/>
                    <a:lstStyle/>
                    <a:p>
                      <a:pPr indent="0" lvl="0" marL="0" marR="0" rtl="0" algn="ctr">
                        <a:spcBef>
                          <a:spcPts val="0"/>
                        </a:spcBef>
                        <a:spcAft>
                          <a:spcPts val="0"/>
                        </a:spcAft>
                        <a:buNone/>
                      </a:pPr>
                      <a:r>
                        <a:rPr lang="en-US" sz="1200" u="none" cap="none" strike="noStrike"/>
                        <a:t>Build network “digital twin” </a:t>
                      </a:r>
                      <a:endParaRPr/>
                    </a:p>
                  </a:txBody>
                  <a:tcPr marT="45725" marB="45725" marR="91450" marL="91450">
                    <a:solidFill>
                      <a:srgbClr val="1E83CD"/>
                    </a:solidFill>
                  </a:tcPr>
                </a:tc>
              </a:tr>
              <a:tr h="2427425">
                <a:tc>
                  <a:txBody>
                    <a:bodyPr/>
                    <a:lstStyle/>
                    <a:p>
                      <a:pPr indent="-165100" lvl="0" marL="171450" marR="0" rtl="0" algn="l">
                        <a:lnSpc>
                          <a:spcPct val="120000"/>
                        </a:lnSpc>
                        <a:spcBef>
                          <a:spcPts val="0"/>
                        </a:spcBef>
                        <a:spcAft>
                          <a:spcPts val="0"/>
                        </a:spcAft>
                        <a:buClr>
                          <a:schemeClr val="dk1"/>
                        </a:buClr>
                        <a:buSzPts val="1100"/>
                        <a:buFont typeface="Arial"/>
                        <a:buChar char="•"/>
                      </a:pPr>
                      <a:r>
                        <a:rPr lang="en-US" sz="1100" u="none" cap="none" strike="noStrike">
                          <a:solidFill>
                            <a:schemeClr val="dk1"/>
                          </a:solidFill>
                          <a:latin typeface="Arial"/>
                          <a:ea typeface="Arial"/>
                          <a:cs typeface="Arial"/>
                          <a:sym typeface="Arial"/>
                        </a:rPr>
                        <a:t>Model across on-premise, cloud, and hybrid cloud</a:t>
                      </a:r>
                      <a:endParaRPr/>
                    </a:p>
                    <a:p>
                      <a:pPr indent="-165100" lvl="0" marL="171450" marR="0" rtl="0" algn="l">
                        <a:lnSpc>
                          <a:spcPct val="120000"/>
                        </a:lnSpc>
                        <a:spcBef>
                          <a:spcPts val="0"/>
                        </a:spcBef>
                        <a:spcAft>
                          <a:spcPts val="0"/>
                        </a:spcAft>
                        <a:buClr>
                          <a:schemeClr val="dk1"/>
                        </a:buClr>
                        <a:buSzPts val="1100"/>
                        <a:buFont typeface="Arial"/>
                        <a:buChar char="•"/>
                      </a:pPr>
                      <a:r>
                        <a:rPr lang="en-US" sz="1100" u="none" cap="none" strike="noStrike">
                          <a:solidFill>
                            <a:schemeClr val="dk1"/>
                          </a:solidFill>
                          <a:latin typeface="Arial"/>
                          <a:ea typeface="Arial"/>
                          <a:cs typeface="Arial"/>
                          <a:sym typeface="Arial"/>
                        </a:rPr>
                        <a:t>Validate network segmentation for PCI</a:t>
                      </a:r>
                      <a:endParaRPr/>
                    </a:p>
                    <a:p>
                      <a:pPr indent="-69850" lvl="0" marL="177800" marR="0" rtl="0" algn="l">
                        <a:lnSpc>
                          <a:spcPct val="120000"/>
                        </a:lnSpc>
                        <a:spcBef>
                          <a:spcPts val="0"/>
                        </a:spcBef>
                        <a:spcAft>
                          <a:spcPts val="0"/>
                        </a:spcAft>
                        <a:buClr>
                          <a:schemeClr val="dk1"/>
                        </a:buClr>
                        <a:buSzPts val="1100"/>
                        <a:buFont typeface="Noto Sans Symbols"/>
                        <a:buChar char="⮚"/>
                      </a:pPr>
                      <a:r>
                        <a:rPr lang="en-US" sz="1100" u="none" cap="none" strike="noStrike">
                          <a:solidFill>
                            <a:schemeClr val="dk1"/>
                          </a:solidFill>
                          <a:latin typeface="Arial"/>
                          <a:ea typeface="Arial"/>
                          <a:cs typeface="Arial"/>
                          <a:sym typeface="Arial"/>
                        </a:rPr>
                        <a:t>Create PCI/Custom Zones and Policies</a:t>
                      </a:r>
                      <a:endParaRPr/>
                    </a:p>
                    <a:p>
                      <a:pPr indent="-165100" lvl="0" marL="171450" marR="0" rtl="0" algn="l">
                        <a:lnSpc>
                          <a:spcPct val="120000"/>
                        </a:lnSpc>
                        <a:spcBef>
                          <a:spcPts val="0"/>
                        </a:spcBef>
                        <a:spcAft>
                          <a:spcPts val="0"/>
                        </a:spcAft>
                        <a:buClr>
                          <a:schemeClr val="dk1"/>
                        </a:buClr>
                        <a:buSzPts val="1100"/>
                        <a:buFont typeface="Arial"/>
                        <a:buChar char="•"/>
                      </a:pPr>
                      <a:r>
                        <a:rPr lang="en-US" sz="1100" u="none" cap="none" strike="noStrike">
                          <a:solidFill>
                            <a:schemeClr val="dk1"/>
                          </a:solidFill>
                          <a:latin typeface="Arial"/>
                          <a:ea typeface="Arial"/>
                          <a:cs typeface="Arial"/>
                          <a:sym typeface="Arial"/>
                        </a:rPr>
                        <a:t>Assess risks related to network and firewall changes</a:t>
                      </a:r>
                      <a:endParaRPr/>
                    </a:p>
                  </a:txBody>
                  <a:tcPr marT="45725" marB="45725" marR="91450" marL="91450"/>
                </a:tc>
              </a:tr>
            </a:tbl>
          </a:graphicData>
        </a:graphic>
      </p:graphicFrame>
      <p:sp>
        <p:nvSpPr>
          <p:cNvPr id="479" name="Google Shape;479;p34"/>
          <p:cNvSpPr/>
          <p:nvPr/>
        </p:nvSpPr>
        <p:spPr>
          <a:xfrm>
            <a:off x="383189" y="1858780"/>
            <a:ext cx="2063863" cy="803904"/>
          </a:xfrm>
          <a:prstGeom prst="rect">
            <a:avLst/>
          </a:prstGeom>
          <a:noFill/>
          <a:ln cap="flat" cmpd="sng" w="38100">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0" name="Google Shape;480;p34"/>
          <p:cNvSpPr/>
          <p:nvPr/>
        </p:nvSpPr>
        <p:spPr>
          <a:xfrm>
            <a:off x="339210" y="3857933"/>
            <a:ext cx="7408275" cy="293542"/>
          </a:xfrm>
          <a:prstGeom prst="rect">
            <a:avLst/>
          </a:prstGeom>
          <a:noFill/>
          <a:ln cap="flat" cmpd="sng" w="12700">
            <a:solidFill>
              <a:srgbClr val="00B0F0"/>
            </a:solidFill>
            <a:prstDash val="solid"/>
            <a:round/>
            <a:headEnd len="sm" w="sm" type="none"/>
            <a:tailEnd len="sm" w="sm" type="none"/>
          </a:ln>
        </p:spPr>
        <p:txBody>
          <a:bodyPr anchorCtr="0" anchor="t" bIns="45700" lIns="91425" spcFirstLastPara="1" rIns="91425" wrap="square" tIns="45700">
            <a:spAutoFit/>
          </a:bodyPr>
          <a:lstStyle/>
          <a:p>
            <a:pPr indent="-171442" lvl="1" marL="628619" marR="0" rtl="0" algn="l">
              <a:lnSpc>
                <a:spcPct val="120000"/>
              </a:lnSpc>
              <a:spcBef>
                <a:spcPts val="0"/>
              </a:spcBef>
              <a:spcAft>
                <a:spcPts val="0"/>
              </a:spcAft>
              <a:buClr>
                <a:schemeClr val="dk1"/>
              </a:buClr>
              <a:buSzPts val="1200"/>
              <a:buFont typeface="Noto Sans Symbols"/>
              <a:buChar char="⮚"/>
            </a:pPr>
            <a:r>
              <a:rPr b="0" i="0" lang="en-US" sz="1200" u="none" cap="none" strike="noStrike">
                <a:solidFill>
                  <a:schemeClr val="dk1"/>
                </a:solidFill>
                <a:latin typeface="Arial"/>
                <a:ea typeface="Arial"/>
                <a:cs typeface="Arial"/>
                <a:sym typeface="Arial"/>
              </a:rPr>
              <a:t>Test Segmentation and send alert if out of compliance and send an alert</a:t>
            </a:r>
            <a:endParaRPr/>
          </a:p>
        </p:txBody>
      </p:sp>
      <p:grpSp>
        <p:nvGrpSpPr>
          <p:cNvPr id="481" name="Google Shape;481;p34"/>
          <p:cNvGrpSpPr/>
          <p:nvPr/>
        </p:nvGrpSpPr>
        <p:grpSpPr>
          <a:xfrm>
            <a:off x="2707483" y="1072166"/>
            <a:ext cx="5040000" cy="2772000"/>
            <a:chOff x="2052000" y="1973809"/>
            <a:chExt cx="5040000" cy="2772000"/>
          </a:xfrm>
        </p:grpSpPr>
        <p:sp>
          <p:nvSpPr>
            <p:cNvPr id="482" name="Google Shape;482;p34"/>
            <p:cNvSpPr/>
            <p:nvPr/>
          </p:nvSpPr>
          <p:spPr>
            <a:xfrm>
              <a:off x="2052000" y="1973809"/>
              <a:ext cx="5040000" cy="2772000"/>
            </a:xfrm>
            <a:prstGeom prst="rect">
              <a:avLst/>
            </a:prstGeom>
            <a:solidFill>
              <a:schemeClr val="lt1"/>
            </a:solidFill>
            <a:ln cap="flat" cmpd="sng" w="9525">
              <a:solidFill>
                <a:schemeClr val="lt2"/>
              </a:solidFill>
              <a:prstDash val="solid"/>
              <a:round/>
              <a:headEnd len="sm" w="sm" type="none"/>
              <a:tailEnd len="sm" w="sm" type="none"/>
            </a:ln>
          </p:spPr>
          <p:txBody>
            <a:bodyPr anchorCtr="0" anchor="t" bIns="108000" lIns="91425" spcFirstLastPara="1" rIns="91425" wrap="square" tIns="108000">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Policy for access to personal info – From User Zone A</a:t>
              </a:r>
              <a:endParaRPr/>
            </a:p>
          </p:txBody>
        </p:sp>
        <p:cxnSp>
          <p:nvCxnSpPr>
            <p:cNvPr id="483" name="Google Shape;483;p34"/>
            <p:cNvCxnSpPr/>
            <p:nvPr/>
          </p:nvCxnSpPr>
          <p:spPr>
            <a:xfrm flipH="1">
              <a:off x="5280094" y="2413842"/>
              <a:ext cx="432000" cy="5637"/>
            </a:xfrm>
            <a:prstGeom prst="straightConnector1">
              <a:avLst/>
            </a:prstGeom>
            <a:noFill/>
            <a:ln cap="flat" cmpd="sng" w="25400">
              <a:solidFill>
                <a:srgbClr val="00B050"/>
              </a:solidFill>
              <a:prstDash val="solid"/>
              <a:round/>
              <a:headEnd len="med" w="med" type="triangle"/>
              <a:tailEnd len="sm" w="sm" type="none"/>
            </a:ln>
          </p:spPr>
        </p:cxnSp>
        <p:cxnSp>
          <p:nvCxnSpPr>
            <p:cNvPr id="484" name="Google Shape;484;p34"/>
            <p:cNvCxnSpPr/>
            <p:nvPr/>
          </p:nvCxnSpPr>
          <p:spPr>
            <a:xfrm rot="10800000">
              <a:off x="5280094" y="2576599"/>
              <a:ext cx="432000" cy="0"/>
            </a:xfrm>
            <a:prstGeom prst="straightConnector1">
              <a:avLst/>
            </a:prstGeom>
            <a:noFill/>
            <a:ln cap="flat" cmpd="sng" w="25400">
              <a:solidFill>
                <a:srgbClr val="FF0000"/>
              </a:solidFill>
              <a:prstDash val="solid"/>
              <a:round/>
              <a:headEnd len="med" w="med" type="triangle"/>
              <a:tailEnd len="sm" w="sm" type="none"/>
            </a:ln>
          </p:spPr>
        </p:cxnSp>
        <p:sp>
          <p:nvSpPr>
            <p:cNvPr id="485" name="Google Shape;485;p34"/>
            <p:cNvSpPr txBox="1"/>
            <p:nvPr/>
          </p:nvSpPr>
          <p:spPr>
            <a:xfrm>
              <a:off x="5679255" y="2316633"/>
              <a:ext cx="936475"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rgbClr val="00B050"/>
                  </a:solidFill>
                  <a:latin typeface="Arial"/>
                  <a:ea typeface="Arial"/>
                  <a:cs typeface="Arial"/>
                  <a:sym typeface="Arial"/>
                </a:rPr>
                <a:t>Approvals required</a:t>
              </a:r>
              <a:endParaRPr/>
            </a:p>
          </p:txBody>
        </p:sp>
        <p:sp>
          <p:nvSpPr>
            <p:cNvPr id="486" name="Google Shape;486;p34"/>
            <p:cNvSpPr txBox="1"/>
            <p:nvPr/>
          </p:nvSpPr>
          <p:spPr>
            <a:xfrm>
              <a:off x="5679255" y="2476572"/>
              <a:ext cx="986167"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00">
                  <a:solidFill>
                    <a:srgbClr val="FF0000"/>
                  </a:solidFill>
                  <a:latin typeface="Arial"/>
                  <a:ea typeface="Arial"/>
                  <a:cs typeface="Arial"/>
                  <a:sym typeface="Arial"/>
                </a:rPr>
                <a:t>All access forbidden</a:t>
              </a:r>
              <a:endParaRPr/>
            </a:p>
          </p:txBody>
        </p:sp>
        <p:sp>
          <p:nvSpPr>
            <p:cNvPr id="487" name="Google Shape;487;p34"/>
            <p:cNvSpPr/>
            <p:nvPr/>
          </p:nvSpPr>
          <p:spPr>
            <a:xfrm>
              <a:off x="2249526" y="2799341"/>
              <a:ext cx="1152000" cy="432000"/>
            </a:xfrm>
            <a:prstGeom prst="rect">
              <a:avLst/>
            </a:prstGeom>
            <a:solidFill>
              <a:srgbClr val="0070C0"/>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Azure Zone A</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(No Personal Info)</a:t>
              </a:r>
              <a:endParaRPr sz="700">
                <a:solidFill>
                  <a:schemeClr val="lt1"/>
                </a:solidFill>
                <a:latin typeface="Arial"/>
                <a:ea typeface="Arial"/>
                <a:cs typeface="Arial"/>
                <a:sym typeface="Arial"/>
              </a:endParaRPr>
            </a:p>
          </p:txBody>
        </p:sp>
        <p:sp>
          <p:nvSpPr>
            <p:cNvPr id="488" name="Google Shape;488;p34"/>
            <p:cNvSpPr/>
            <p:nvPr/>
          </p:nvSpPr>
          <p:spPr>
            <a:xfrm>
              <a:off x="2249526" y="3983556"/>
              <a:ext cx="1152000" cy="432000"/>
            </a:xfrm>
            <a:prstGeom prst="rect">
              <a:avLst/>
            </a:prstGeom>
            <a:solidFill>
              <a:srgbClr val="0070C0"/>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Azure Zone C</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(Customer Personal Info)</a:t>
              </a:r>
              <a:endParaRPr sz="700">
                <a:solidFill>
                  <a:schemeClr val="lt1"/>
                </a:solidFill>
                <a:latin typeface="Arial"/>
                <a:ea typeface="Arial"/>
                <a:cs typeface="Arial"/>
                <a:sym typeface="Arial"/>
              </a:endParaRPr>
            </a:p>
          </p:txBody>
        </p:sp>
        <p:sp>
          <p:nvSpPr>
            <p:cNvPr id="489" name="Google Shape;489;p34"/>
            <p:cNvSpPr/>
            <p:nvPr/>
          </p:nvSpPr>
          <p:spPr>
            <a:xfrm>
              <a:off x="2249526" y="3388432"/>
              <a:ext cx="1152000" cy="432000"/>
            </a:xfrm>
            <a:prstGeom prst="rect">
              <a:avLst/>
            </a:prstGeom>
            <a:solidFill>
              <a:srgbClr val="0070C0"/>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Azure Zone B</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(Internal Personal Info)</a:t>
              </a:r>
              <a:endParaRPr sz="700">
                <a:solidFill>
                  <a:schemeClr val="lt1"/>
                </a:solidFill>
                <a:latin typeface="Arial"/>
                <a:ea typeface="Arial"/>
                <a:cs typeface="Arial"/>
                <a:sym typeface="Arial"/>
              </a:endParaRPr>
            </a:p>
          </p:txBody>
        </p:sp>
        <p:sp>
          <p:nvSpPr>
            <p:cNvPr id="490" name="Google Shape;490;p34"/>
            <p:cNvSpPr/>
            <p:nvPr/>
          </p:nvSpPr>
          <p:spPr>
            <a:xfrm>
              <a:off x="5485801" y="2799341"/>
              <a:ext cx="1152000" cy="432000"/>
            </a:xfrm>
            <a:prstGeom prst="rect">
              <a:avLst/>
            </a:prstGeom>
            <a:solidFill>
              <a:schemeClr val="l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Server Zone A</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(No Personal Info)</a:t>
              </a:r>
              <a:endParaRPr sz="700">
                <a:solidFill>
                  <a:schemeClr val="lt1"/>
                </a:solidFill>
                <a:latin typeface="Arial"/>
                <a:ea typeface="Arial"/>
                <a:cs typeface="Arial"/>
                <a:sym typeface="Arial"/>
              </a:endParaRPr>
            </a:p>
          </p:txBody>
        </p:sp>
        <p:sp>
          <p:nvSpPr>
            <p:cNvPr id="491" name="Google Shape;491;p34"/>
            <p:cNvSpPr/>
            <p:nvPr/>
          </p:nvSpPr>
          <p:spPr>
            <a:xfrm>
              <a:off x="5485801" y="3983556"/>
              <a:ext cx="1152000" cy="432000"/>
            </a:xfrm>
            <a:prstGeom prst="rect">
              <a:avLst/>
            </a:prstGeom>
            <a:solidFill>
              <a:schemeClr val="l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Server Zone C</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(Customer Personal Info)</a:t>
              </a:r>
              <a:endParaRPr sz="700">
                <a:solidFill>
                  <a:schemeClr val="lt1"/>
                </a:solidFill>
                <a:latin typeface="Arial"/>
                <a:ea typeface="Arial"/>
                <a:cs typeface="Arial"/>
                <a:sym typeface="Arial"/>
              </a:endParaRPr>
            </a:p>
          </p:txBody>
        </p:sp>
        <p:sp>
          <p:nvSpPr>
            <p:cNvPr id="492" name="Google Shape;492;p34"/>
            <p:cNvSpPr/>
            <p:nvPr/>
          </p:nvSpPr>
          <p:spPr>
            <a:xfrm>
              <a:off x="5485801" y="3388432"/>
              <a:ext cx="1152000" cy="432000"/>
            </a:xfrm>
            <a:prstGeom prst="rect">
              <a:avLst/>
            </a:prstGeom>
            <a:solidFill>
              <a:schemeClr val="lt2"/>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Server Zone B</a:t>
              </a:r>
              <a:endParaRPr/>
            </a:p>
            <a:p>
              <a:pPr indent="0" lvl="0" marL="0" marR="0" rtl="0" algn="ctr">
                <a:spcBef>
                  <a:spcPts val="0"/>
                </a:spcBef>
                <a:spcAft>
                  <a:spcPts val="0"/>
                </a:spcAft>
                <a:buNone/>
              </a:pPr>
              <a:r>
                <a:rPr lang="en-US" sz="700">
                  <a:solidFill>
                    <a:schemeClr val="lt1"/>
                  </a:solidFill>
                  <a:latin typeface="Arial"/>
                  <a:ea typeface="Arial"/>
                  <a:cs typeface="Arial"/>
                  <a:sym typeface="Arial"/>
                </a:rPr>
                <a:t>(Internal Personal Info)</a:t>
              </a:r>
              <a:endParaRPr sz="700">
                <a:solidFill>
                  <a:schemeClr val="lt1"/>
                </a:solidFill>
                <a:latin typeface="Arial"/>
                <a:ea typeface="Arial"/>
                <a:cs typeface="Arial"/>
                <a:sym typeface="Arial"/>
              </a:endParaRPr>
            </a:p>
          </p:txBody>
        </p:sp>
        <p:sp>
          <p:nvSpPr>
            <p:cNvPr id="493" name="Google Shape;493;p34"/>
            <p:cNvSpPr/>
            <p:nvPr/>
          </p:nvSpPr>
          <p:spPr>
            <a:xfrm>
              <a:off x="3867663" y="2486403"/>
              <a:ext cx="1152000" cy="432000"/>
            </a:xfrm>
            <a:prstGeom prst="rect">
              <a:avLst/>
            </a:prstGeom>
            <a:solidFill>
              <a:srgbClr val="C00000"/>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Internet</a:t>
              </a:r>
              <a:endParaRPr/>
            </a:p>
          </p:txBody>
        </p:sp>
        <p:sp>
          <p:nvSpPr>
            <p:cNvPr id="494" name="Google Shape;494;p34"/>
            <p:cNvSpPr/>
            <p:nvPr/>
          </p:nvSpPr>
          <p:spPr>
            <a:xfrm>
              <a:off x="3867663" y="3388432"/>
              <a:ext cx="1152000" cy="432000"/>
            </a:xfrm>
            <a:prstGeom prst="rect">
              <a:avLst/>
            </a:prstGeom>
            <a:solidFill>
              <a:schemeClr val="accent4"/>
            </a:solidFill>
            <a:ln>
              <a:noFill/>
            </a:ln>
          </p:spPr>
          <p:txBody>
            <a:bodyPr anchorCtr="0" anchor="ctr" bIns="36000" lIns="36000" spcFirstLastPara="1" rIns="36000" wrap="square" tIns="36000">
              <a:noAutofit/>
            </a:bodyPr>
            <a:lstStyle/>
            <a:p>
              <a:pPr indent="0" lvl="0" marL="0" marR="0" rtl="0" algn="ctr">
                <a:spcBef>
                  <a:spcPts val="0"/>
                </a:spcBef>
                <a:spcAft>
                  <a:spcPts val="0"/>
                </a:spcAft>
                <a:buNone/>
              </a:pPr>
              <a:r>
                <a:rPr lang="en-US" sz="800">
                  <a:solidFill>
                    <a:schemeClr val="lt1"/>
                  </a:solidFill>
                  <a:latin typeface="Arial"/>
                  <a:ea typeface="Arial"/>
                  <a:cs typeface="Arial"/>
                  <a:sym typeface="Arial"/>
                </a:rPr>
                <a:t>User Zone A</a:t>
              </a:r>
              <a:endParaRPr/>
            </a:p>
          </p:txBody>
        </p:sp>
        <p:cxnSp>
          <p:nvCxnSpPr>
            <p:cNvPr id="495" name="Google Shape;495;p34"/>
            <p:cNvCxnSpPr/>
            <p:nvPr/>
          </p:nvCxnSpPr>
          <p:spPr>
            <a:xfrm rot="10800000">
              <a:off x="3401526" y="2854921"/>
              <a:ext cx="466137" cy="589091"/>
            </a:xfrm>
            <a:prstGeom prst="straightConnector1">
              <a:avLst/>
            </a:prstGeom>
            <a:noFill/>
            <a:ln cap="flat" cmpd="sng" w="25400">
              <a:solidFill>
                <a:srgbClr val="00B050"/>
              </a:solidFill>
              <a:prstDash val="solid"/>
              <a:round/>
              <a:headEnd len="sm" w="sm" type="none"/>
              <a:tailEnd len="med" w="med" type="triangle"/>
            </a:ln>
          </p:spPr>
        </p:cxnSp>
        <p:cxnSp>
          <p:nvCxnSpPr>
            <p:cNvPr id="496" name="Google Shape;496;p34"/>
            <p:cNvCxnSpPr/>
            <p:nvPr/>
          </p:nvCxnSpPr>
          <p:spPr>
            <a:xfrm rot="10800000">
              <a:off x="3401526" y="3564327"/>
              <a:ext cx="466137" cy="0"/>
            </a:xfrm>
            <a:prstGeom prst="straightConnector1">
              <a:avLst/>
            </a:prstGeom>
            <a:noFill/>
            <a:ln cap="flat" cmpd="sng" w="25400">
              <a:solidFill>
                <a:srgbClr val="FF0000"/>
              </a:solidFill>
              <a:prstDash val="solid"/>
              <a:round/>
              <a:headEnd len="sm" w="sm" type="none"/>
              <a:tailEnd len="med" w="med" type="triangle"/>
            </a:ln>
          </p:spPr>
        </p:cxnSp>
        <p:cxnSp>
          <p:nvCxnSpPr>
            <p:cNvPr id="497" name="Google Shape;497;p34"/>
            <p:cNvCxnSpPr/>
            <p:nvPr/>
          </p:nvCxnSpPr>
          <p:spPr>
            <a:xfrm flipH="1" rot="10800000">
              <a:off x="5019663" y="2854921"/>
              <a:ext cx="466138" cy="589091"/>
            </a:xfrm>
            <a:prstGeom prst="straightConnector1">
              <a:avLst/>
            </a:prstGeom>
            <a:noFill/>
            <a:ln cap="flat" cmpd="sng" w="25400">
              <a:solidFill>
                <a:srgbClr val="00B050"/>
              </a:solidFill>
              <a:prstDash val="solid"/>
              <a:round/>
              <a:headEnd len="sm" w="sm" type="none"/>
              <a:tailEnd len="med" w="med" type="triangle"/>
            </a:ln>
          </p:spPr>
        </p:cxnSp>
        <p:cxnSp>
          <p:nvCxnSpPr>
            <p:cNvPr id="498" name="Google Shape;498;p34"/>
            <p:cNvCxnSpPr/>
            <p:nvPr/>
          </p:nvCxnSpPr>
          <p:spPr>
            <a:xfrm>
              <a:off x="5019663" y="3564327"/>
              <a:ext cx="466138" cy="0"/>
            </a:xfrm>
            <a:prstGeom prst="straightConnector1">
              <a:avLst/>
            </a:prstGeom>
            <a:noFill/>
            <a:ln cap="flat" cmpd="sng" w="25400">
              <a:solidFill>
                <a:srgbClr val="FF0000"/>
              </a:solidFill>
              <a:prstDash val="solid"/>
              <a:round/>
              <a:headEnd len="sm" w="sm" type="none"/>
              <a:tailEnd len="med" w="med" type="triangle"/>
            </a:ln>
          </p:spPr>
        </p:cxnSp>
        <p:cxnSp>
          <p:nvCxnSpPr>
            <p:cNvPr id="499" name="Google Shape;499;p34"/>
            <p:cNvCxnSpPr/>
            <p:nvPr/>
          </p:nvCxnSpPr>
          <p:spPr>
            <a:xfrm>
              <a:off x="5019663" y="3660579"/>
              <a:ext cx="466138" cy="595124"/>
            </a:xfrm>
            <a:prstGeom prst="straightConnector1">
              <a:avLst/>
            </a:prstGeom>
            <a:noFill/>
            <a:ln cap="flat" cmpd="sng" w="25400">
              <a:solidFill>
                <a:srgbClr val="FF0000"/>
              </a:solidFill>
              <a:prstDash val="solid"/>
              <a:round/>
              <a:headEnd len="sm" w="sm" type="none"/>
              <a:tailEnd len="med" w="med" type="triangle"/>
            </a:ln>
          </p:spPr>
        </p:cxnSp>
        <p:cxnSp>
          <p:nvCxnSpPr>
            <p:cNvPr id="500" name="Google Shape;500;p34"/>
            <p:cNvCxnSpPr/>
            <p:nvPr/>
          </p:nvCxnSpPr>
          <p:spPr>
            <a:xfrm flipH="1">
              <a:off x="3401526" y="3652558"/>
              <a:ext cx="466137" cy="595124"/>
            </a:xfrm>
            <a:prstGeom prst="straightConnector1">
              <a:avLst/>
            </a:prstGeom>
            <a:noFill/>
            <a:ln cap="flat" cmpd="sng" w="25400">
              <a:solidFill>
                <a:srgbClr val="FF0000"/>
              </a:solidFill>
              <a:prstDash val="solid"/>
              <a:round/>
              <a:headEnd len="sm" w="sm" type="none"/>
              <a:tailEnd len="med" w="med" type="triangle"/>
            </a:ln>
          </p:spPr>
        </p:cxnSp>
        <p:cxnSp>
          <p:nvCxnSpPr>
            <p:cNvPr id="501" name="Google Shape;501;p34"/>
            <p:cNvCxnSpPr/>
            <p:nvPr/>
          </p:nvCxnSpPr>
          <p:spPr>
            <a:xfrm rot="10800000">
              <a:off x="4403558" y="2918403"/>
              <a:ext cx="0" cy="470029"/>
            </a:xfrm>
            <a:prstGeom prst="straightConnector1">
              <a:avLst/>
            </a:prstGeom>
            <a:noFill/>
            <a:ln cap="flat" cmpd="sng" w="25400">
              <a:solidFill>
                <a:srgbClr val="00B050"/>
              </a:solidFill>
              <a:prstDash val="solid"/>
              <a:round/>
              <a:headEnd len="sm" w="sm" type="none"/>
              <a:tailEnd len="med" w="med" type="triangle"/>
            </a:ln>
          </p:spPr>
        </p:cxnSp>
        <p:cxnSp>
          <p:nvCxnSpPr>
            <p:cNvPr id="502" name="Google Shape;502;p34"/>
            <p:cNvCxnSpPr/>
            <p:nvPr/>
          </p:nvCxnSpPr>
          <p:spPr>
            <a:xfrm rot="10800000">
              <a:off x="3401526" y="2959195"/>
              <a:ext cx="466137" cy="589091"/>
            </a:xfrm>
            <a:prstGeom prst="straightConnector1">
              <a:avLst/>
            </a:prstGeom>
            <a:noFill/>
            <a:ln cap="flat" cmpd="sng" w="25400">
              <a:solidFill>
                <a:srgbClr val="00B050"/>
              </a:solidFill>
              <a:prstDash val="solid"/>
              <a:round/>
              <a:headEnd len="med" w="med" type="triangle"/>
              <a:tailEnd len="sm" w="sm" type="none"/>
            </a:ln>
          </p:spPr>
        </p:cxnSp>
        <p:cxnSp>
          <p:nvCxnSpPr>
            <p:cNvPr id="503" name="Google Shape;503;p34"/>
            <p:cNvCxnSpPr/>
            <p:nvPr/>
          </p:nvCxnSpPr>
          <p:spPr>
            <a:xfrm rot="10800000">
              <a:off x="3401526" y="3628496"/>
              <a:ext cx="466137" cy="0"/>
            </a:xfrm>
            <a:prstGeom prst="straightConnector1">
              <a:avLst/>
            </a:prstGeom>
            <a:noFill/>
            <a:ln cap="flat" cmpd="sng" w="25400">
              <a:solidFill>
                <a:srgbClr val="FF0000"/>
              </a:solidFill>
              <a:prstDash val="solid"/>
              <a:round/>
              <a:headEnd len="med" w="med" type="triangle"/>
              <a:tailEnd len="sm" w="sm" type="none"/>
            </a:ln>
          </p:spPr>
        </p:cxnSp>
        <p:cxnSp>
          <p:nvCxnSpPr>
            <p:cNvPr id="504" name="Google Shape;504;p34"/>
            <p:cNvCxnSpPr/>
            <p:nvPr/>
          </p:nvCxnSpPr>
          <p:spPr>
            <a:xfrm flipH="1">
              <a:off x="3401526" y="3756832"/>
              <a:ext cx="466137" cy="595124"/>
            </a:xfrm>
            <a:prstGeom prst="straightConnector1">
              <a:avLst/>
            </a:prstGeom>
            <a:noFill/>
            <a:ln cap="flat" cmpd="sng" w="25400">
              <a:solidFill>
                <a:srgbClr val="FF0000"/>
              </a:solidFill>
              <a:prstDash val="solid"/>
              <a:round/>
              <a:headEnd len="med" w="med" type="triangle"/>
              <a:tailEnd len="sm" w="sm" type="none"/>
            </a:ln>
          </p:spPr>
        </p:cxnSp>
        <p:cxnSp>
          <p:nvCxnSpPr>
            <p:cNvPr id="505" name="Google Shape;505;p34"/>
            <p:cNvCxnSpPr/>
            <p:nvPr/>
          </p:nvCxnSpPr>
          <p:spPr>
            <a:xfrm flipH="1" rot="10800000">
              <a:off x="5019663" y="2958622"/>
              <a:ext cx="466138" cy="589091"/>
            </a:xfrm>
            <a:prstGeom prst="straightConnector1">
              <a:avLst/>
            </a:prstGeom>
            <a:noFill/>
            <a:ln cap="flat" cmpd="sng" w="25400">
              <a:solidFill>
                <a:srgbClr val="00B050"/>
              </a:solidFill>
              <a:prstDash val="solid"/>
              <a:round/>
              <a:headEnd len="med" w="med" type="triangle"/>
              <a:tailEnd len="sm" w="sm" type="none"/>
            </a:ln>
          </p:spPr>
        </p:cxnSp>
        <p:cxnSp>
          <p:nvCxnSpPr>
            <p:cNvPr id="506" name="Google Shape;506;p34"/>
            <p:cNvCxnSpPr/>
            <p:nvPr/>
          </p:nvCxnSpPr>
          <p:spPr>
            <a:xfrm>
              <a:off x="5019663" y="3627923"/>
              <a:ext cx="466138" cy="0"/>
            </a:xfrm>
            <a:prstGeom prst="straightConnector1">
              <a:avLst/>
            </a:prstGeom>
            <a:noFill/>
            <a:ln cap="flat" cmpd="sng" w="25400">
              <a:solidFill>
                <a:srgbClr val="FF0000"/>
              </a:solidFill>
              <a:prstDash val="solid"/>
              <a:round/>
              <a:headEnd len="med" w="med" type="triangle"/>
              <a:tailEnd len="sm" w="sm" type="none"/>
            </a:ln>
          </p:spPr>
        </p:cxnSp>
        <p:cxnSp>
          <p:nvCxnSpPr>
            <p:cNvPr id="507" name="Google Shape;507;p34"/>
            <p:cNvCxnSpPr/>
            <p:nvPr/>
          </p:nvCxnSpPr>
          <p:spPr>
            <a:xfrm>
              <a:off x="5019663" y="3764280"/>
              <a:ext cx="466138" cy="595124"/>
            </a:xfrm>
            <a:prstGeom prst="straightConnector1">
              <a:avLst/>
            </a:prstGeom>
            <a:noFill/>
            <a:ln cap="flat" cmpd="sng" w="25400">
              <a:solidFill>
                <a:srgbClr val="FF0000"/>
              </a:solidFill>
              <a:prstDash val="solid"/>
              <a:round/>
              <a:headEnd len="med" w="med" type="triangle"/>
              <a:tailEnd len="sm" w="sm" type="none"/>
            </a:ln>
          </p:spPr>
        </p:cxnSp>
        <p:cxnSp>
          <p:nvCxnSpPr>
            <p:cNvPr id="508" name="Google Shape;508;p34"/>
            <p:cNvCxnSpPr/>
            <p:nvPr/>
          </p:nvCxnSpPr>
          <p:spPr>
            <a:xfrm rot="10800000">
              <a:off x="4467727" y="2918403"/>
              <a:ext cx="0" cy="470029"/>
            </a:xfrm>
            <a:prstGeom prst="straightConnector1">
              <a:avLst/>
            </a:prstGeom>
            <a:noFill/>
            <a:ln cap="flat" cmpd="sng" w="25400">
              <a:solidFill>
                <a:srgbClr val="00B050"/>
              </a:solidFill>
              <a:prstDash val="solid"/>
              <a:round/>
              <a:headEnd len="med" w="med" type="triangle"/>
              <a:tailEnd len="sm" w="sm" type="none"/>
            </a:ln>
          </p:spPr>
        </p:cxnSp>
      </p:grpSp>
      <p:sp>
        <p:nvSpPr>
          <p:cNvPr id="509" name="Google Shape;509;p3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8"/>
                                        </p:tgtEl>
                                        <p:attrNameLst>
                                          <p:attrName>style.visibility</p:attrName>
                                        </p:attrNameLst>
                                      </p:cBhvr>
                                      <p:to>
                                        <p:strVal val="visible"/>
                                      </p:to>
                                    </p:set>
                                    <p:anim calcmode="lin" valueType="num">
                                      <p:cBhvr additive="base">
                                        <p:cTn dur="500"/>
                                        <p:tgtEl>
                                          <p:spTgt spid="4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5"/>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latin typeface="Arial"/>
                <a:ea typeface="Arial"/>
                <a:cs typeface="Arial"/>
                <a:sym typeface="Arial"/>
              </a:rPr>
              <a:t>11/3/20</a:t>
            </a:r>
            <a:endParaRPr>
              <a:latin typeface="Arial"/>
              <a:ea typeface="Arial"/>
              <a:cs typeface="Arial"/>
              <a:sym typeface="Arial"/>
            </a:endParaRPr>
          </a:p>
        </p:txBody>
      </p:sp>
      <p:sp>
        <p:nvSpPr>
          <p:cNvPr id="516" name="Google Shape;516;p35"/>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517" name="Google Shape;517;p35"/>
          <p:cNvSpPr txBox="1"/>
          <p:nvPr/>
        </p:nvSpPr>
        <p:spPr>
          <a:xfrm>
            <a:off x="457202" y="212176"/>
            <a:ext cx="7541812" cy="385763"/>
          </a:xfrm>
          <a:prstGeom prst="rect">
            <a:avLst/>
          </a:prstGeom>
          <a:noFill/>
          <a:ln>
            <a:noFill/>
          </a:ln>
        </p:spPr>
        <p:txBody>
          <a:bodyPr anchorCtr="0" anchor="ctr" bIns="0" lIns="0" spcFirstLastPara="1" rIns="0" wrap="square" tIns="0">
            <a:noAutofit/>
          </a:bodyPr>
          <a:lstStyle/>
          <a:p>
            <a:pPr indent="0" lvl="1" marL="457200" marR="0" rtl="0" algn="l">
              <a:lnSpc>
                <a:spcPct val="150000"/>
              </a:lnSpc>
              <a:spcBef>
                <a:spcPts val="0"/>
              </a:spcBef>
              <a:spcAft>
                <a:spcPts val="0"/>
              </a:spcAft>
              <a:buNone/>
            </a:pPr>
            <a:r>
              <a:rPr b="0" i="0" lang="en-US" sz="1800" u="none" cap="none" strike="noStrike">
                <a:solidFill>
                  <a:schemeClr val="dk1"/>
                </a:solidFill>
                <a:latin typeface="Arial"/>
                <a:ea typeface="Arial"/>
                <a:cs typeface="Arial"/>
                <a:sym typeface="Arial"/>
              </a:rPr>
              <a:t>Risk Management</a:t>
            </a:r>
            <a:endParaRPr>
              <a:solidFill>
                <a:schemeClr val="dk1"/>
              </a:solidFill>
            </a:endParaRPr>
          </a:p>
        </p:txBody>
      </p:sp>
      <p:sp>
        <p:nvSpPr>
          <p:cNvPr id="518" name="Google Shape;518;p35"/>
          <p:cNvSpPr/>
          <p:nvPr/>
        </p:nvSpPr>
        <p:spPr>
          <a:xfrm>
            <a:off x="192026" y="-507275"/>
            <a:ext cx="78069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Risk Management – Prioritize Risks and Monitor Secure Posture</a:t>
            </a:r>
            <a:endParaRPr/>
          </a:p>
        </p:txBody>
      </p:sp>
      <p:sp>
        <p:nvSpPr>
          <p:cNvPr id="519" name="Google Shape;519;p35"/>
          <p:cNvSpPr/>
          <p:nvPr/>
        </p:nvSpPr>
        <p:spPr>
          <a:xfrm>
            <a:off x="417262" y="4112709"/>
            <a:ext cx="7917098" cy="515141"/>
          </a:xfrm>
          <a:prstGeom prst="rect">
            <a:avLst/>
          </a:prstGeom>
          <a:noFill/>
          <a:ln cap="flat" cmpd="sng" w="127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171442" lvl="0" marL="171442" marR="0" rtl="0" algn="l">
              <a:lnSpc>
                <a:spcPct val="120000"/>
              </a:lnSpc>
              <a:spcBef>
                <a:spcPts val="0"/>
              </a:spcBef>
              <a:spcAft>
                <a:spcPts val="0"/>
              </a:spcAft>
              <a:buClr>
                <a:schemeClr val="dk1"/>
              </a:buClr>
              <a:buSzPts val="1200"/>
              <a:buFont typeface="Noto Sans Symbols"/>
              <a:buChar char="⮚"/>
            </a:pPr>
            <a:r>
              <a:rPr lang="en-US" sz="1200">
                <a:solidFill>
                  <a:schemeClr val="dk1"/>
                </a:solidFill>
                <a:latin typeface="Arial"/>
                <a:ea typeface="Arial"/>
                <a:cs typeface="Arial"/>
                <a:sym typeface="Arial"/>
              </a:rPr>
              <a:t> Rank vulnerabilities, identify system/network misconfigurations by risk in reference to their exposure to threats</a:t>
            </a:r>
            <a:endParaRPr/>
          </a:p>
          <a:p>
            <a:pPr indent="-171442" lvl="0" marL="171442" marR="0" rtl="0" algn="l">
              <a:lnSpc>
                <a:spcPct val="120000"/>
              </a:lnSpc>
              <a:spcBef>
                <a:spcPts val="0"/>
              </a:spcBef>
              <a:spcAft>
                <a:spcPts val="0"/>
              </a:spcAft>
              <a:buClr>
                <a:schemeClr val="dk1"/>
              </a:buClr>
              <a:buSzPts val="1200"/>
              <a:buFont typeface="Noto Sans Symbols"/>
              <a:buChar char="⮚"/>
            </a:pPr>
            <a:r>
              <a:rPr lang="en-US" sz="1200">
                <a:solidFill>
                  <a:schemeClr val="dk1"/>
                </a:solidFill>
                <a:latin typeface="Arial"/>
                <a:ea typeface="Arial"/>
                <a:cs typeface="Arial"/>
                <a:sym typeface="Arial"/>
              </a:rPr>
              <a:t> </a:t>
            </a:r>
            <a:r>
              <a:rPr lang="en-US" sz="1200">
                <a:solidFill>
                  <a:srgbClr val="FF0000"/>
                </a:solidFill>
                <a:latin typeface="Arial"/>
                <a:ea typeface="Arial"/>
                <a:cs typeface="Arial"/>
                <a:sym typeface="Arial"/>
              </a:rPr>
              <a:t>Filter vulnerabilities based on network context </a:t>
            </a:r>
            <a:endParaRPr/>
          </a:p>
        </p:txBody>
      </p:sp>
      <p:pic>
        <p:nvPicPr>
          <p:cNvPr id="520" name="Google Shape;520;p35"/>
          <p:cNvPicPr preferRelativeResize="0"/>
          <p:nvPr/>
        </p:nvPicPr>
        <p:blipFill rotWithShape="1">
          <a:blip r:embed="rId3">
            <a:alphaModFix/>
          </a:blip>
          <a:srcRect b="0" l="0" r="0" t="0"/>
          <a:stretch/>
        </p:blipFill>
        <p:spPr>
          <a:xfrm>
            <a:off x="1001951" y="688219"/>
            <a:ext cx="6452314" cy="33342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6"/>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Data Protection – Use Strong Cryptography</a:t>
            </a:r>
            <a:endParaRPr/>
          </a:p>
        </p:txBody>
      </p:sp>
      <p:sp>
        <p:nvSpPr>
          <p:cNvPr id="526" name="Google Shape;526;p36"/>
          <p:cNvSpPr txBox="1"/>
          <p:nvPr>
            <p:ph idx="4294967295" type="subTitle"/>
          </p:nvPr>
        </p:nvSpPr>
        <p:spPr>
          <a:xfrm>
            <a:off x="265500" y="1316574"/>
            <a:ext cx="7937100" cy="2797800"/>
          </a:xfrm>
          <a:prstGeom prst="rect">
            <a:avLst/>
          </a:prstGeom>
          <a:noFill/>
          <a:ln>
            <a:noFill/>
          </a:ln>
        </p:spPr>
        <p:txBody>
          <a:bodyPr anchorCtr="0" anchor="t" bIns="0" lIns="0" spcFirstLastPara="1" rIns="0" wrap="square" tIns="0">
            <a:noAutofit/>
          </a:bodyPr>
          <a:lstStyle/>
          <a:p>
            <a:pPr indent="-212079" lvl="0" marL="228589" rtl="0" algn="l">
              <a:lnSpc>
                <a:spcPct val="95000"/>
              </a:lnSpc>
              <a:spcBef>
                <a:spcPts val="0"/>
              </a:spcBef>
              <a:spcAft>
                <a:spcPts val="0"/>
              </a:spcAft>
              <a:buClr>
                <a:srgbClr val="616C6D"/>
              </a:buClr>
              <a:buSzPts val="1340"/>
              <a:buChar char="●"/>
            </a:pPr>
            <a:r>
              <a:rPr lang="en-US" sz="1340"/>
              <a:t>Use Latest OpenSSL &gt; </a:t>
            </a:r>
            <a:endParaRPr sz="1420"/>
          </a:p>
          <a:p>
            <a:pPr indent="-205730" lvl="1" marL="452415" rtl="0" algn="l">
              <a:lnSpc>
                <a:spcPct val="95000"/>
              </a:lnSpc>
              <a:spcBef>
                <a:spcPts val="320"/>
              </a:spcBef>
              <a:spcAft>
                <a:spcPts val="0"/>
              </a:spcAft>
              <a:buClr>
                <a:srgbClr val="616C6D"/>
              </a:buClr>
              <a:buSzPts val="1340"/>
              <a:buFont typeface="Courier New"/>
              <a:buChar char="o"/>
            </a:pPr>
            <a:r>
              <a:rPr i="1" lang="en-US" sz="1260"/>
              <a:t>Note:</a:t>
            </a:r>
            <a:r>
              <a:rPr lang="en-US" sz="1260"/>
              <a:t> The latest stable version is the 1.1.1 series. This is also our Long-Term Support (LTS) version, supported until 11th September 2023. All older versions (including 1.1.0, 1.0.2, 1.0.0 and 0.9.8) are now out of support and should not be used. Users of these older versions are encourage to upgrade to 1.1.1 as soon as possible.</a:t>
            </a:r>
            <a:endParaRPr sz="1260"/>
          </a:p>
          <a:p>
            <a:pPr indent="-212079" lvl="0" marL="228589" rtl="0" algn="l">
              <a:lnSpc>
                <a:spcPct val="95000"/>
              </a:lnSpc>
              <a:spcBef>
                <a:spcPts val="320"/>
              </a:spcBef>
              <a:spcAft>
                <a:spcPts val="0"/>
              </a:spcAft>
              <a:buClr>
                <a:srgbClr val="616C6D"/>
              </a:buClr>
              <a:buSzPts val="1340"/>
              <a:buChar char="●"/>
            </a:pPr>
            <a:r>
              <a:rPr lang="en-US" sz="1340"/>
              <a:t>TLS v1.2 or above is recommended</a:t>
            </a:r>
            <a:endParaRPr sz="1420"/>
          </a:p>
          <a:p>
            <a:pPr indent="-212079" lvl="0" marL="228589" rtl="0" algn="l">
              <a:lnSpc>
                <a:spcPct val="95000"/>
              </a:lnSpc>
              <a:spcBef>
                <a:spcPts val="320"/>
              </a:spcBef>
              <a:spcAft>
                <a:spcPts val="0"/>
              </a:spcAft>
              <a:buClr>
                <a:srgbClr val="616C6D"/>
              </a:buClr>
              <a:buSzPts val="1340"/>
              <a:buChar char="●"/>
            </a:pPr>
            <a:r>
              <a:rPr lang="en-US" sz="1340"/>
              <a:t>TLSv1.3 - Best</a:t>
            </a:r>
            <a:endParaRPr sz="1420"/>
          </a:p>
          <a:p>
            <a:pPr indent="-212079" lvl="0" marL="228589" rtl="0" algn="l">
              <a:lnSpc>
                <a:spcPct val="95000"/>
              </a:lnSpc>
              <a:spcBef>
                <a:spcPts val="320"/>
              </a:spcBef>
              <a:spcAft>
                <a:spcPts val="0"/>
              </a:spcAft>
              <a:buClr>
                <a:srgbClr val="616C6D"/>
              </a:buClr>
              <a:buSzPts val="1340"/>
              <a:buChar char="●"/>
            </a:pPr>
            <a:r>
              <a:rPr lang="en-US" sz="1340"/>
              <a:t>Hmac-sha-1 and above</a:t>
            </a:r>
            <a:endParaRPr sz="1420"/>
          </a:p>
          <a:p>
            <a:pPr indent="-212079" lvl="0" marL="228589" rtl="0" algn="l">
              <a:lnSpc>
                <a:spcPct val="95000"/>
              </a:lnSpc>
              <a:spcBef>
                <a:spcPts val="320"/>
              </a:spcBef>
              <a:spcAft>
                <a:spcPts val="0"/>
              </a:spcAft>
              <a:buClr>
                <a:srgbClr val="616C6D"/>
              </a:buClr>
              <a:buSzPts val="1340"/>
              <a:buChar char="●"/>
            </a:pPr>
            <a:r>
              <a:rPr lang="en-US" sz="1340"/>
              <a:t>SHA-2 and above</a:t>
            </a:r>
            <a:endParaRPr sz="1420"/>
          </a:p>
          <a:p>
            <a:pPr indent="-126989" lvl="0" marL="228589" rtl="0" algn="l">
              <a:lnSpc>
                <a:spcPct val="95000"/>
              </a:lnSpc>
              <a:spcBef>
                <a:spcPts val="320"/>
              </a:spcBef>
              <a:spcAft>
                <a:spcPts val="0"/>
              </a:spcAft>
              <a:buClr>
                <a:srgbClr val="616C6D"/>
              </a:buClr>
              <a:buSzPts val="640"/>
              <a:buNone/>
            </a:pPr>
            <a:r>
              <a:t/>
            </a:r>
            <a:endParaRPr sz="1340"/>
          </a:p>
          <a:p>
            <a:pPr indent="-212079" lvl="0" marL="228589" rtl="0" algn="l">
              <a:lnSpc>
                <a:spcPct val="95000"/>
              </a:lnSpc>
              <a:spcBef>
                <a:spcPts val="320"/>
              </a:spcBef>
              <a:spcAft>
                <a:spcPts val="0"/>
              </a:spcAft>
              <a:buClr>
                <a:srgbClr val="616C6D"/>
              </a:buClr>
              <a:buSzPts val="1340"/>
              <a:buChar char="●"/>
            </a:pPr>
            <a:r>
              <a:rPr lang="en-US" sz="1340"/>
              <a:t>See Standards Table on </a:t>
            </a:r>
            <a:r>
              <a:rPr b="1" lang="en-US" sz="1340"/>
              <a:t>Crypto Done Right </a:t>
            </a:r>
            <a:r>
              <a:rPr lang="en-US" sz="1340"/>
              <a:t>for a Complete Listing of recommended ciphers  https://</a:t>
            </a:r>
            <a:r>
              <a:rPr b="1" lang="en-US" sz="1340"/>
              <a:t>cryptodoneright.org</a:t>
            </a:r>
            <a:r>
              <a:rPr lang="en-US" sz="1340"/>
              <a:t>/articles/standards/standards_table.html</a:t>
            </a:r>
            <a:endParaRPr sz="1340"/>
          </a:p>
        </p:txBody>
      </p:sp>
      <p:sp>
        <p:nvSpPr>
          <p:cNvPr id="527" name="Google Shape;527;p36"/>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7"/>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References</a:t>
            </a:r>
            <a:endParaRPr/>
          </a:p>
        </p:txBody>
      </p:sp>
      <p:sp>
        <p:nvSpPr>
          <p:cNvPr id="534" name="Google Shape;534;p37"/>
          <p:cNvSpPr txBox="1"/>
          <p:nvPr>
            <p:ph idx="4294967295" type="subTitle"/>
          </p:nvPr>
        </p:nvSpPr>
        <p:spPr>
          <a:xfrm>
            <a:off x="265500" y="885274"/>
            <a:ext cx="7466700" cy="3229200"/>
          </a:xfrm>
          <a:prstGeom prst="rect">
            <a:avLst/>
          </a:prstGeom>
          <a:noFill/>
          <a:ln>
            <a:noFill/>
          </a:ln>
        </p:spPr>
        <p:txBody>
          <a:bodyPr anchorCtr="0" anchor="t" bIns="0" lIns="0" spcFirstLastPara="1" rIns="0" wrap="square" tIns="0">
            <a:normAutofit fontScale="25000" lnSpcReduction="20000"/>
          </a:bodyPr>
          <a:lstStyle/>
          <a:p>
            <a:pPr indent="-219064" lvl="0" marL="228589" rtl="0" algn="l">
              <a:spcBef>
                <a:spcPts val="0"/>
              </a:spcBef>
              <a:spcAft>
                <a:spcPts val="0"/>
              </a:spcAft>
              <a:buClr>
                <a:schemeClr val="dk1"/>
              </a:buClr>
              <a:buSzPct val="100000"/>
              <a:buChar char="●"/>
            </a:pPr>
            <a:r>
              <a:rPr lang="en-US" sz="5000" u="sng">
                <a:solidFill>
                  <a:schemeClr val="dk1"/>
                </a:solidFill>
                <a:hlinkClick r:id="rId3">
                  <a:extLst>
                    <a:ext uri="{A12FA001-AC4F-418D-AE19-62706E023703}">
                      <ahyp:hlinkClr val="tx"/>
                    </a:ext>
                  </a:extLst>
                </a:hlinkClick>
              </a:rPr>
              <a:t>https://www.ibmsystemsmag.com/Power-Systems/03/2020/Ransomware-Attacks-on-the-Rise</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a:solidFill>
                  <a:schemeClr val="dk1"/>
                </a:solidFill>
              </a:rPr>
              <a:t>Decryption Key Websites:</a:t>
            </a:r>
            <a:endParaRPr sz="5400"/>
          </a:p>
          <a:p>
            <a:pPr indent="-212715" lvl="1" marL="452415" rtl="0" algn="l">
              <a:spcBef>
                <a:spcPts val="280"/>
              </a:spcBef>
              <a:spcAft>
                <a:spcPts val="0"/>
              </a:spcAft>
              <a:buClr>
                <a:schemeClr val="dk1"/>
              </a:buClr>
              <a:buSzPct val="100000"/>
              <a:buFont typeface="Noto Sans Symbols"/>
              <a:buChar char="▪"/>
            </a:pPr>
            <a:r>
              <a:rPr lang="en-US" sz="5000" u="sng">
                <a:solidFill>
                  <a:schemeClr val="dk1"/>
                </a:solidFill>
                <a:hlinkClick r:id="rId4">
                  <a:extLst>
                    <a:ext uri="{A12FA001-AC4F-418D-AE19-62706E023703}">
                      <ahyp:hlinkClr val="tx"/>
                    </a:ext>
                  </a:extLst>
                </a:hlinkClick>
              </a:rPr>
              <a:t>https://www.barkly.com/ransomware-recovery-decryption-tools-search</a:t>
            </a:r>
            <a:endParaRPr sz="5000">
              <a:solidFill>
                <a:schemeClr val="dk1"/>
              </a:solidFill>
            </a:endParaRPr>
          </a:p>
          <a:p>
            <a:pPr indent="-212715" lvl="1" marL="452415" rtl="0" algn="l">
              <a:spcBef>
                <a:spcPts val="280"/>
              </a:spcBef>
              <a:spcAft>
                <a:spcPts val="0"/>
              </a:spcAft>
              <a:buClr>
                <a:schemeClr val="dk1"/>
              </a:buClr>
              <a:buSzPct val="100000"/>
              <a:buFont typeface="Noto Sans Symbols"/>
              <a:buChar char="▪"/>
            </a:pPr>
            <a:r>
              <a:rPr lang="en-US" sz="5000" u="sng">
                <a:solidFill>
                  <a:schemeClr val="dk1"/>
                </a:solidFill>
                <a:hlinkClick r:id="rId5">
                  <a:extLst>
                    <a:ext uri="{A12FA001-AC4F-418D-AE19-62706E023703}">
                      <ahyp:hlinkClr val="tx"/>
                    </a:ext>
                  </a:extLst>
                </a:hlinkClick>
              </a:rPr>
              <a:t>https://nomoreransom.org</a:t>
            </a:r>
            <a:endParaRPr sz="5000">
              <a:solidFill>
                <a:schemeClr val="dk1"/>
              </a:solidFill>
            </a:endParaRPr>
          </a:p>
          <a:p>
            <a:pPr indent="-212715" lvl="1" marL="452415" rtl="0" algn="l">
              <a:spcBef>
                <a:spcPts val="280"/>
              </a:spcBef>
              <a:spcAft>
                <a:spcPts val="0"/>
              </a:spcAft>
              <a:buClr>
                <a:schemeClr val="dk1"/>
              </a:buClr>
              <a:buSzPct val="100000"/>
              <a:buFont typeface="Noto Sans Symbols"/>
              <a:buChar char="▪"/>
            </a:pPr>
            <a:r>
              <a:rPr lang="en-US" sz="5000" u="sng">
                <a:solidFill>
                  <a:schemeClr val="dk1"/>
                </a:solidFill>
                <a:hlinkClick r:id="rId6">
                  <a:extLst>
                    <a:ext uri="{A12FA001-AC4F-418D-AE19-62706E023703}">
                      <ahyp:hlinkClr val="tx"/>
                    </a:ext>
                  </a:extLst>
                </a:hlinkClick>
              </a:rPr>
              <a:t>https://id-ransomware.malwarehunterteam.com/</a:t>
            </a:r>
            <a:endParaRPr sz="5000">
              <a:solidFill>
                <a:schemeClr val="dk1"/>
              </a:solidFill>
            </a:endParaRPr>
          </a:p>
          <a:p>
            <a:pPr indent="0" lvl="1" marL="230177" rtl="0" algn="l">
              <a:spcBef>
                <a:spcPts val="280"/>
              </a:spcBef>
              <a:spcAft>
                <a:spcPts val="0"/>
              </a:spcAft>
              <a:buClr>
                <a:srgbClr val="616C6D"/>
              </a:buClr>
              <a:buSzPct val="28000"/>
              <a:buNone/>
            </a:pPr>
            <a:r>
              <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7">
                  <a:extLst>
                    <a:ext uri="{A12FA001-AC4F-418D-AE19-62706E023703}">
                      <ahyp:hlinkClr val="tx"/>
                    </a:ext>
                  </a:extLst>
                </a:hlinkClick>
              </a:rPr>
              <a:t>https://www.bleepingcomputer.com/news/security/the-week-in-ransomware-december-20th-2019-attacks-everywhere/</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8">
                  <a:extLst>
                    <a:ext uri="{A12FA001-AC4F-418D-AE19-62706E023703}">
                      <ahyp:hlinkClr val="tx"/>
                    </a:ext>
                  </a:extLst>
                </a:hlinkClick>
              </a:rPr>
              <a:t>https://krebsonsecurity.com/2019/11/study-ransomware-data-breaches-at-hospitals-tied-to-uptick-in-fatal-heart-attacks/</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9">
                  <a:extLst>
                    <a:ext uri="{A12FA001-AC4F-418D-AE19-62706E023703}">
                      <ahyp:hlinkClr val="tx"/>
                    </a:ext>
                  </a:extLst>
                </a:hlinkClick>
              </a:rPr>
              <a:t>https://technet.microsoft.com/en-us/library/security/ms17-010.aspx</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10">
                  <a:extLst>
                    <a:ext uri="{A12FA001-AC4F-418D-AE19-62706E023703}">
                      <ahyp:hlinkClr val="tx"/>
                    </a:ext>
                  </a:extLst>
                </a:hlinkClick>
              </a:rPr>
              <a:t>https://threatpost.com/ransomware-attack-new-jersey-largest-hospital-system/151148/</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11">
                  <a:extLst>
                    <a:ext uri="{A12FA001-AC4F-418D-AE19-62706E023703}">
                      <ahyp:hlinkClr val="tx"/>
                    </a:ext>
                  </a:extLst>
                </a:hlinkClick>
              </a:rPr>
              <a:t>https://www.cnn.com/2019/11/12/tech/google-project-nightingale-federal-inquiry/index.html</a:t>
            </a:r>
            <a:endParaRPr sz="5000">
              <a:solidFill>
                <a:schemeClr val="dk1"/>
              </a:solidFill>
            </a:endParaRPr>
          </a:p>
          <a:p>
            <a:pPr indent="-219064" lvl="0" marL="228589" rtl="0" algn="l">
              <a:spcBef>
                <a:spcPts val="280"/>
              </a:spcBef>
              <a:spcAft>
                <a:spcPts val="0"/>
              </a:spcAft>
              <a:buClr>
                <a:schemeClr val="dk1"/>
              </a:buClr>
              <a:buSzPct val="100000"/>
              <a:buChar char="●"/>
            </a:pPr>
            <a:r>
              <a:rPr lang="en-US" sz="5000" u="sng">
                <a:solidFill>
                  <a:schemeClr val="dk1"/>
                </a:solidFill>
                <a:hlinkClick r:id="rId12">
                  <a:extLst>
                    <a:ext uri="{A12FA001-AC4F-418D-AE19-62706E023703}">
                      <ahyp:hlinkClr val="tx"/>
                    </a:ext>
                  </a:extLst>
                </a:hlinkClick>
              </a:rPr>
              <a:t>https://www.telegraph.co.uk/technology/2018/10/11/wannacry-cyber-attack-cost-nhs-92m-19000-appointments-cancelled/</a:t>
            </a:r>
            <a:endParaRPr sz="5000">
              <a:solidFill>
                <a:schemeClr val="dk1"/>
              </a:solidFill>
            </a:endParaRPr>
          </a:p>
          <a:p>
            <a:pPr indent="-114289" lvl="0" marL="228589" rtl="0" algn="l">
              <a:spcBef>
                <a:spcPts val="360"/>
              </a:spcBef>
              <a:spcAft>
                <a:spcPts val="0"/>
              </a:spcAft>
              <a:buClr>
                <a:srgbClr val="616C6D"/>
              </a:buClr>
              <a:buSzPct val="33333"/>
              <a:buNone/>
            </a:pPr>
            <a:r>
              <a:t/>
            </a:r>
            <a:endParaRPr sz="5400"/>
          </a:p>
          <a:p>
            <a:pPr indent="-114289" lvl="0" marL="228589" rtl="0" algn="l">
              <a:spcBef>
                <a:spcPts val="360"/>
              </a:spcBef>
              <a:spcAft>
                <a:spcPts val="0"/>
              </a:spcAft>
              <a:buClr>
                <a:srgbClr val="616C6D"/>
              </a:buClr>
              <a:buSzPct val="33333"/>
              <a:buNone/>
            </a:pPr>
            <a:r>
              <a:t/>
            </a:r>
            <a:endParaRPr sz="5400"/>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a:p>
          <a:p>
            <a:pPr indent="-114289" lvl="0" marL="228589" rtl="0" algn="l">
              <a:spcBef>
                <a:spcPts val="360"/>
              </a:spcBef>
              <a:spcAft>
                <a:spcPts val="0"/>
              </a:spcAft>
              <a:buClr>
                <a:srgbClr val="616C6D"/>
              </a:buClr>
              <a:buSzPct val="100000"/>
              <a:buNone/>
            </a:pPr>
            <a:r>
              <a:t/>
            </a:r>
            <a:endParaRPr b="1"/>
          </a:p>
          <a:p>
            <a:pPr indent="0" lvl="0" marL="0" rtl="0" algn="l">
              <a:spcBef>
                <a:spcPts val="360"/>
              </a:spcBef>
              <a:spcAft>
                <a:spcPts val="0"/>
              </a:spcAft>
              <a:buClr>
                <a:srgbClr val="616C6D"/>
              </a:buClr>
              <a:buSzPct val="100000"/>
              <a:buNone/>
            </a:pPr>
            <a:r>
              <a:t/>
            </a:r>
            <a:endParaRPr/>
          </a:p>
        </p:txBody>
      </p:sp>
      <p:sp>
        <p:nvSpPr>
          <p:cNvPr id="535" name="Google Shape;535;p37"/>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idx="12" type="sldNum"/>
          </p:nvPr>
        </p:nvSpPr>
        <p:spPr>
          <a:xfrm>
            <a:off x="8460431" y="4651190"/>
            <a:ext cx="548700" cy="393600"/>
          </a:xfrm>
          <a:prstGeom prst="rect">
            <a:avLst/>
          </a:prstGeom>
          <a:noFill/>
          <a:ln>
            <a:noFill/>
          </a:ln>
        </p:spPr>
        <p:txBody>
          <a:bodyPr anchorCtr="0" anchor="ctr" bIns="40800" lIns="81625" spcFirstLastPara="1" rIns="81625" wrap="square" tIns="408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pic>
        <p:nvPicPr>
          <p:cNvPr descr="A screen shot of a computer&#10;&#10;Description automatically generated" id="116" name="Google Shape;116;p4"/>
          <p:cNvPicPr preferRelativeResize="0"/>
          <p:nvPr/>
        </p:nvPicPr>
        <p:blipFill rotWithShape="1">
          <a:blip r:embed="rId3">
            <a:alphaModFix/>
          </a:blip>
          <a:srcRect b="0" l="0" r="0" t="0"/>
          <a:stretch/>
        </p:blipFill>
        <p:spPr>
          <a:xfrm>
            <a:off x="2441869" y="1062113"/>
            <a:ext cx="6463007" cy="3466319"/>
          </a:xfrm>
          <a:prstGeom prst="rect">
            <a:avLst/>
          </a:prstGeom>
          <a:noFill/>
          <a:ln>
            <a:noFill/>
          </a:ln>
        </p:spPr>
      </p:pic>
      <p:sp>
        <p:nvSpPr>
          <p:cNvPr id="117" name="Google Shape;117;p4"/>
          <p:cNvSpPr txBox="1"/>
          <p:nvPr/>
        </p:nvSpPr>
        <p:spPr>
          <a:xfrm>
            <a:off x="165823" y="1020937"/>
            <a:ext cx="8462664" cy="3268663"/>
          </a:xfrm>
          <a:prstGeom prst="rect">
            <a:avLst/>
          </a:prstGeom>
          <a:noFill/>
          <a:ln>
            <a:noFill/>
          </a:ln>
        </p:spPr>
        <p:txBody>
          <a:bodyPr anchorCtr="0" anchor="t" bIns="45700" lIns="91425" spcFirstLastPara="1" rIns="91425" wrap="square" tIns="45700">
            <a:noAutofit/>
          </a:bodyPr>
          <a:lstStyle/>
          <a:p>
            <a:pPr indent="-285737" lvl="0" marL="285737"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Anonymous</a:t>
            </a:r>
            <a:endParaRPr/>
          </a:p>
          <a:p>
            <a:pPr indent="-285737" lvl="0" marL="285737" marR="0" rtl="0" algn="l">
              <a:spcBef>
                <a:spcPts val="360"/>
              </a:spcBef>
              <a:spcAft>
                <a:spcPts val="0"/>
              </a:spcAft>
              <a:buClr>
                <a:schemeClr val="dk1"/>
              </a:buClr>
              <a:buSzPts val="1800"/>
              <a:buFont typeface="Arial"/>
              <a:buChar char="•"/>
            </a:pPr>
            <a:r>
              <a:rPr lang="en-US" sz="1800">
                <a:solidFill>
                  <a:schemeClr val="dk1"/>
                </a:solidFill>
                <a:latin typeface="Arial"/>
                <a:ea typeface="Arial"/>
                <a:cs typeface="Arial"/>
                <a:sym typeface="Arial"/>
              </a:rPr>
              <a:t>Easy</a:t>
            </a:r>
            <a:endParaRPr/>
          </a:p>
          <a:p>
            <a:pPr indent="-285737" lvl="0" marL="285737" marR="0" rtl="0" algn="l">
              <a:spcBef>
                <a:spcPts val="360"/>
              </a:spcBef>
              <a:spcAft>
                <a:spcPts val="0"/>
              </a:spcAft>
              <a:buClr>
                <a:schemeClr val="dk1"/>
              </a:buClr>
              <a:buSzPts val="1800"/>
              <a:buFont typeface="Arial"/>
              <a:buChar char="•"/>
            </a:pPr>
            <a:r>
              <a:rPr lang="en-US" sz="1800">
                <a:solidFill>
                  <a:schemeClr val="dk1"/>
                </a:solidFill>
                <a:latin typeface="Arial"/>
                <a:ea typeface="Arial"/>
                <a:cs typeface="Arial"/>
                <a:sym typeface="Arial"/>
              </a:rPr>
              <a:t>As a Service</a:t>
            </a:r>
            <a:endParaRPr/>
          </a:p>
          <a:p>
            <a:pPr indent="-285737" lvl="0" marL="285737" marR="0" rtl="0" algn="l">
              <a:spcBef>
                <a:spcPts val="360"/>
              </a:spcBef>
              <a:spcAft>
                <a:spcPts val="0"/>
              </a:spcAft>
              <a:buClr>
                <a:schemeClr val="dk1"/>
              </a:buClr>
              <a:buSzPts val="1800"/>
              <a:buFont typeface="Arial"/>
              <a:buChar char="•"/>
            </a:pPr>
            <a:r>
              <a:rPr lang="en-US" sz="1800">
                <a:solidFill>
                  <a:schemeClr val="dk1"/>
                </a:solidFill>
                <a:latin typeface="Arial"/>
                <a:ea typeface="Arial"/>
                <a:cs typeface="Arial"/>
                <a:sym typeface="Arial"/>
              </a:rPr>
              <a:t>CryptoPay</a:t>
            </a:r>
            <a:endParaRPr sz="1800">
              <a:solidFill>
                <a:schemeClr val="dk1"/>
              </a:solidFill>
              <a:latin typeface="Arial"/>
              <a:ea typeface="Arial"/>
              <a:cs typeface="Arial"/>
              <a:sym typeface="Arial"/>
            </a:endParaRPr>
          </a:p>
          <a:p>
            <a:pPr indent="-285737" lvl="0" marL="285737" marR="0" rtl="0" algn="l">
              <a:spcBef>
                <a:spcPts val="360"/>
              </a:spcBef>
              <a:spcAft>
                <a:spcPts val="0"/>
              </a:spcAft>
              <a:buClr>
                <a:schemeClr val="dk1"/>
              </a:buClr>
              <a:buSzPts val="1800"/>
              <a:buFont typeface="Arial"/>
              <a:buChar char="•"/>
            </a:pPr>
            <a:r>
              <a:rPr lang="en-US" sz="1800">
                <a:solidFill>
                  <a:schemeClr val="dk1"/>
                </a:solidFill>
                <a:latin typeface="Arial"/>
                <a:ea typeface="Arial"/>
                <a:cs typeface="Arial"/>
                <a:sym typeface="Arial"/>
              </a:rPr>
              <a:t>Nation State</a:t>
            </a:r>
            <a:endParaRPr/>
          </a:p>
          <a:p>
            <a:pPr indent="0" lvl="0" marL="0" marR="0" rtl="0" algn="l">
              <a:spcBef>
                <a:spcPts val="360"/>
              </a:spcBef>
              <a:spcAft>
                <a:spcPts val="0"/>
              </a:spcAft>
              <a:buClr>
                <a:schemeClr val="dk1"/>
              </a:buClr>
              <a:buSzPts val="1800"/>
              <a:buFont typeface="Arial"/>
              <a:buNone/>
            </a:pPr>
            <a:r>
              <a:rPr lang="en-US" sz="1800">
                <a:solidFill>
                  <a:schemeClr val="dk1"/>
                </a:solidFill>
                <a:latin typeface="Arial"/>
                <a:ea typeface="Arial"/>
                <a:cs typeface="Arial"/>
                <a:sym typeface="Arial"/>
              </a:rPr>
              <a:t> </a:t>
            </a:r>
            <a:endParaRPr/>
          </a:p>
          <a:p>
            <a:pPr indent="0" lvl="0" marL="0" marR="0" rtl="0" algn="l">
              <a:spcBef>
                <a:spcPts val="320"/>
              </a:spcBef>
              <a:spcAft>
                <a:spcPts val="0"/>
              </a:spcAft>
              <a:buClr>
                <a:srgbClr val="616C6D"/>
              </a:buClr>
              <a:buSzPts val="1600"/>
              <a:buFont typeface="Arial"/>
              <a:buNone/>
            </a:pPr>
            <a:r>
              <a:t/>
            </a:r>
            <a:endParaRPr sz="1600">
              <a:solidFill>
                <a:srgbClr val="616C6D"/>
              </a:solidFill>
              <a:latin typeface="Arial"/>
              <a:ea typeface="Arial"/>
              <a:cs typeface="Arial"/>
              <a:sym typeface="Arial"/>
            </a:endParaRPr>
          </a:p>
        </p:txBody>
      </p:sp>
      <p:sp>
        <p:nvSpPr>
          <p:cNvPr id="118" name="Google Shape;118;p4"/>
          <p:cNvSpPr txBox="1"/>
          <p:nvPr/>
        </p:nvSpPr>
        <p:spPr>
          <a:xfrm>
            <a:off x="130846" y="137481"/>
            <a:ext cx="8229600" cy="6858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chemeClr val="lt1"/>
              </a:buClr>
              <a:buSzPts val="2400"/>
              <a:buFont typeface="Arial"/>
              <a:buNone/>
            </a:pPr>
            <a:r>
              <a:rPr b="0" i="0" lang="en-US" sz="2400">
                <a:solidFill>
                  <a:schemeClr val="dk1"/>
                </a:solidFill>
                <a:latin typeface="Arial"/>
                <a:ea typeface="Arial"/>
                <a:cs typeface="Arial"/>
                <a:sym typeface="Arial"/>
              </a:rPr>
              <a:t>Threats</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500"/>
                                        <p:tgtEl>
                                          <p:spTgt spid="1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
          <p:cNvSpPr txBox="1"/>
          <p:nvPr>
            <p:ph idx="10" type="dt"/>
          </p:nvPr>
        </p:nvSpPr>
        <p:spPr>
          <a:xfrm>
            <a:off x="457200" y="4767264"/>
            <a:ext cx="2133600" cy="273844"/>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a:t>11/3/20</a:t>
            </a:r>
            <a:endParaRPr/>
          </a:p>
        </p:txBody>
      </p:sp>
      <p:sp>
        <p:nvSpPr>
          <p:cNvPr id="125" name="Google Shape;125;p5"/>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26" name="Google Shape;126;p5"/>
          <p:cNvSpPr txBox="1"/>
          <p:nvPr>
            <p:ph idx="4294967295" type="subTitle"/>
          </p:nvPr>
        </p:nvSpPr>
        <p:spPr>
          <a:xfrm>
            <a:off x="244800" y="1525150"/>
            <a:ext cx="8654400" cy="1345500"/>
          </a:xfrm>
          <a:prstGeom prst="rect">
            <a:avLst/>
          </a:prstGeom>
          <a:noFill/>
          <a:ln>
            <a:noFill/>
          </a:ln>
        </p:spPr>
        <p:txBody>
          <a:bodyPr anchorCtr="0" anchor="t" bIns="0" lIns="0" spcFirstLastPara="1" rIns="0" wrap="square" tIns="0">
            <a:normAutofit fontScale="25000" lnSpcReduction="20000"/>
          </a:bodyPr>
          <a:lstStyle/>
          <a:p>
            <a:pPr indent="0" lvl="0" marL="0" rtl="0" algn="l">
              <a:lnSpc>
                <a:spcPct val="150000"/>
              </a:lnSpc>
              <a:spcBef>
                <a:spcPts val="0"/>
              </a:spcBef>
              <a:spcAft>
                <a:spcPts val="0"/>
              </a:spcAft>
              <a:buClr>
                <a:srgbClr val="616C6D"/>
              </a:buClr>
              <a:buSzPct val="27626"/>
              <a:buNone/>
            </a:pPr>
            <a:r>
              <a:rPr lang="en-US"/>
              <a:t>I</a:t>
            </a:r>
            <a:r>
              <a:rPr lang="en-US" sz="6515"/>
              <a:t>nstitute for Critical Infrastructure Technology (</a:t>
            </a:r>
            <a:r>
              <a:rPr i="1" lang="en-US" sz="6515"/>
              <a:t>ICIT) </a:t>
            </a:r>
            <a:r>
              <a:rPr lang="en-US" sz="6515"/>
              <a:t>defines</a:t>
            </a:r>
            <a:r>
              <a:rPr i="1" lang="en-US" sz="6515"/>
              <a:t> disruptionware </a:t>
            </a:r>
            <a:r>
              <a:rPr lang="en-US" sz="6515"/>
              <a:t>as a “</a:t>
            </a:r>
            <a:r>
              <a:rPr b="1" lang="en-US" sz="6515"/>
              <a:t>new category of malware designed to suspend operations within a victim organization through the compromise of the availability, integrity, and confidentiality of the systems, networks, and data belonging to the target.</a:t>
            </a:r>
            <a:r>
              <a:rPr lang="en-US" sz="6515"/>
              <a:t>”</a:t>
            </a:r>
            <a:endParaRPr sz="6515"/>
          </a:p>
          <a:p>
            <a:pPr indent="0" lvl="0" marL="0" rtl="0" algn="l">
              <a:spcBef>
                <a:spcPts val="360"/>
              </a:spcBef>
              <a:spcAft>
                <a:spcPts val="0"/>
              </a:spcAft>
              <a:buClr>
                <a:srgbClr val="616C6D"/>
              </a:buClr>
              <a:buSzPct val="27626"/>
              <a:buNone/>
            </a:pPr>
            <a:r>
              <a:t/>
            </a:r>
            <a:endParaRPr i="1" sz="6515"/>
          </a:p>
          <a:p>
            <a:pPr indent="0" lvl="0" marL="0" rtl="0" algn="l">
              <a:spcBef>
                <a:spcPts val="360"/>
              </a:spcBef>
              <a:spcAft>
                <a:spcPts val="0"/>
              </a:spcAft>
              <a:buClr>
                <a:srgbClr val="616C6D"/>
              </a:buClr>
              <a:buSzPct val="100000"/>
              <a:buNone/>
            </a:pPr>
            <a:r>
              <a:t/>
            </a:r>
            <a:endParaRPr/>
          </a:p>
          <a:p>
            <a:pPr indent="0" lvl="0" marL="0" rtl="0" algn="l">
              <a:spcBef>
                <a:spcPts val="360"/>
              </a:spcBef>
              <a:spcAft>
                <a:spcPts val="0"/>
              </a:spcAft>
              <a:buClr>
                <a:srgbClr val="616C6D"/>
              </a:buClr>
              <a:buSzPct val="100000"/>
              <a:buNone/>
            </a:pPr>
            <a:r>
              <a:t/>
            </a:r>
            <a:endParaRPr i="1"/>
          </a:p>
          <a:p>
            <a:pPr indent="0" lvl="0" marL="0" rtl="0" algn="l">
              <a:spcBef>
                <a:spcPts val="360"/>
              </a:spcBef>
              <a:spcAft>
                <a:spcPts val="0"/>
              </a:spcAft>
              <a:buClr>
                <a:srgbClr val="616C6D"/>
              </a:buClr>
              <a:buSzPct val="100000"/>
              <a:buNone/>
            </a:pPr>
            <a:r>
              <a:t/>
            </a:r>
            <a:endParaRPr/>
          </a:p>
        </p:txBody>
      </p:sp>
      <p:sp>
        <p:nvSpPr>
          <p:cNvPr id="127" name="Google Shape;127;p5"/>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What is Disruptionware?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34" name="Google Shape;134;p6"/>
          <p:cNvSpPr txBox="1"/>
          <p:nvPr>
            <p:ph idx="4294967295" type="subTitle"/>
          </p:nvPr>
        </p:nvSpPr>
        <p:spPr>
          <a:xfrm>
            <a:off x="265500" y="952499"/>
            <a:ext cx="7690800" cy="3162000"/>
          </a:xfrm>
          <a:prstGeom prst="rect">
            <a:avLst/>
          </a:prstGeom>
          <a:noFill/>
          <a:ln>
            <a:noFill/>
          </a:ln>
        </p:spPr>
        <p:txBody>
          <a:bodyPr anchorCtr="0" anchor="t" bIns="0" lIns="0" spcFirstLastPara="1" rIns="0" wrap="square" tIns="0">
            <a:normAutofit fontScale="25000" lnSpcReduction="20000"/>
          </a:bodyPr>
          <a:lstStyle/>
          <a:p>
            <a:pPr indent="0" lvl="1" marL="230177" rtl="0" algn="l">
              <a:spcBef>
                <a:spcPts val="0"/>
              </a:spcBef>
              <a:spcAft>
                <a:spcPts val="0"/>
              </a:spcAft>
              <a:buClr>
                <a:srgbClr val="616C6D"/>
              </a:buClr>
              <a:buSzPct val="114285"/>
              <a:buNone/>
            </a:pPr>
            <a:r>
              <a:rPr lang="en-US"/>
              <a:t>In a Nutshell, </a:t>
            </a:r>
            <a:endParaRPr/>
          </a:p>
          <a:p>
            <a:pPr indent="-219065" lvl="1" marL="452415" rtl="0" algn="l">
              <a:spcBef>
                <a:spcPts val="360"/>
              </a:spcBef>
              <a:spcAft>
                <a:spcPts val="0"/>
              </a:spcAft>
              <a:buClr>
                <a:srgbClr val="616C6D"/>
              </a:buClr>
              <a:buSzPct val="100000"/>
              <a:buChar char="○"/>
            </a:pPr>
            <a:r>
              <a:rPr lang="en-US" sz="7000"/>
              <a:t>Sophisticated attacks</a:t>
            </a:r>
            <a:endParaRPr sz="6600"/>
          </a:p>
          <a:p>
            <a:pPr indent="-219065" lvl="1" marL="452415" rtl="0" algn="l">
              <a:spcBef>
                <a:spcPts val="360"/>
              </a:spcBef>
              <a:spcAft>
                <a:spcPts val="0"/>
              </a:spcAft>
              <a:buClr>
                <a:srgbClr val="616C6D"/>
              </a:buClr>
              <a:buSzPct val="100000"/>
              <a:buChar char="○"/>
            </a:pPr>
            <a:r>
              <a:rPr lang="en-US" sz="7000"/>
              <a:t>Halts an organization’s operations</a:t>
            </a:r>
            <a:endParaRPr sz="6600"/>
          </a:p>
          <a:p>
            <a:pPr indent="-219065" lvl="1" marL="452415" rtl="0" algn="l">
              <a:spcBef>
                <a:spcPts val="360"/>
              </a:spcBef>
              <a:spcAft>
                <a:spcPts val="0"/>
              </a:spcAft>
              <a:buClr>
                <a:srgbClr val="616C6D"/>
              </a:buClr>
              <a:buSzPct val="100000"/>
              <a:buChar char="○"/>
            </a:pPr>
            <a:r>
              <a:rPr lang="en-US" sz="7000"/>
              <a:t>Using a combination of known hacker tools  </a:t>
            </a:r>
            <a:endParaRPr sz="6600"/>
          </a:p>
          <a:p>
            <a:pPr indent="-238114" lvl="2" marL="1030237" rtl="0" algn="l">
              <a:spcBef>
                <a:spcPts val="320"/>
              </a:spcBef>
              <a:spcAft>
                <a:spcPts val="0"/>
              </a:spcAft>
              <a:buClr>
                <a:srgbClr val="616C6D"/>
              </a:buClr>
              <a:buSzPct val="103030"/>
              <a:buFont typeface="Courier New"/>
              <a:buChar char="o"/>
            </a:pPr>
            <a:r>
              <a:rPr lang="en-US" sz="6600"/>
              <a:t>Ransomware</a:t>
            </a:r>
            <a:endParaRPr sz="6600"/>
          </a:p>
          <a:p>
            <a:pPr indent="-238114" lvl="2" marL="1030237" rtl="0" algn="l">
              <a:spcBef>
                <a:spcPts val="320"/>
              </a:spcBef>
              <a:spcAft>
                <a:spcPts val="0"/>
              </a:spcAft>
              <a:buClr>
                <a:srgbClr val="616C6D"/>
              </a:buClr>
              <a:buSzPct val="103030"/>
              <a:buFont typeface="Courier New"/>
              <a:buChar char="o"/>
            </a:pPr>
            <a:r>
              <a:rPr lang="en-US" sz="6600"/>
              <a:t>Network Reconnaissance Tools </a:t>
            </a:r>
            <a:endParaRPr sz="6600"/>
          </a:p>
          <a:p>
            <a:pPr indent="-244463" lvl="3" marL="1600120" rtl="0" algn="l">
              <a:spcBef>
                <a:spcPts val="280"/>
              </a:spcBef>
              <a:spcAft>
                <a:spcPts val="0"/>
              </a:spcAft>
              <a:buClr>
                <a:srgbClr val="616C6D"/>
              </a:buClr>
              <a:buSzPct val="100000"/>
              <a:buFont typeface="Noto Sans Symbols"/>
              <a:buChar char="▪"/>
            </a:pPr>
            <a:r>
              <a:rPr lang="en-US" sz="6600"/>
              <a:t>Network mapping tools</a:t>
            </a:r>
            <a:endParaRPr sz="6600"/>
          </a:p>
          <a:p>
            <a:pPr indent="-244463" lvl="3" marL="1600120" rtl="0" algn="l">
              <a:spcBef>
                <a:spcPts val="280"/>
              </a:spcBef>
              <a:spcAft>
                <a:spcPts val="0"/>
              </a:spcAft>
              <a:buClr>
                <a:srgbClr val="616C6D"/>
              </a:buClr>
              <a:buSzPct val="100000"/>
              <a:buFont typeface="Noto Sans Symbols"/>
              <a:buChar char="▪"/>
            </a:pPr>
            <a:r>
              <a:rPr lang="en-US" sz="6600"/>
              <a:t>Key loggers</a:t>
            </a:r>
            <a:endParaRPr sz="6600"/>
          </a:p>
          <a:p>
            <a:pPr indent="-238114" lvl="2" marL="1030237" rtl="0" algn="l">
              <a:spcBef>
                <a:spcPts val="320"/>
              </a:spcBef>
              <a:spcAft>
                <a:spcPts val="0"/>
              </a:spcAft>
              <a:buClr>
                <a:srgbClr val="616C6D"/>
              </a:buClr>
              <a:buSzPct val="103030"/>
              <a:buFont typeface="Courier New"/>
              <a:buChar char="o"/>
            </a:pPr>
            <a:r>
              <a:rPr lang="en-US" sz="6600"/>
              <a:t>Data Exfiltration</a:t>
            </a:r>
            <a:endParaRPr sz="6600"/>
          </a:p>
          <a:p>
            <a:pPr indent="-238114" lvl="2" marL="1030237" rtl="0" algn="l">
              <a:spcBef>
                <a:spcPts val="320"/>
              </a:spcBef>
              <a:spcAft>
                <a:spcPts val="0"/>
              </a:spcAft>
              <a:buClr>
                <a:srgbClr val="616C6D"/>
              </a:buClr>
              <a:buSzPct val="103030"/>
              <a:buFont typeface="Courier New"/>
              <a:buChar char="o"/>
            </a:pPr>
            <a:r>
              <a:rPr lang="en-US" sz="6600"/>
              <a:t>Wipers</a:t>
            </a:r>
            <a:endParaRPr sz="6600"/>
          </a:p>
          <a:p>
            <a:pPr indent="-238114" lvl="2" marL="1030237" rtl="0" algn="l">
              <a:spcBef>
                <a:spcPts val="320"/>
              </a:spcBef>
              <a:spcAft>
                <a:spcPts val="0"/>
              </a:spcAft>
              <a:buClr>
                <a:srgbClr val="616C6D"/>
              </a:buClr>
              <a:buSzPct val="103030"/>
              <a:buFont typeface="Courier New"/>
              <a:buChar char="o"/>
            </a:pPr>
            <a:r>
              <a:rPr lang="en-US" sz="6600"/>
              <a:t>Bricking Capabilities</a:t>
            </a:r>
            <a:endParaRPr sz="6600"/>
          </a:p>
          <a:p>
            <a:pPr indent="-238114" lvl="2" marL="1030237" rtl="0" algn="l">
              <a:spcBef>
                <a:spcPts val="320"/>
              </a:spcBef>
              <a:spcAft>
                <a:spcPts val="0"/>
              </a:spcAft>
              <a:buClr>
                <a:srgbClr val="616C6D"/>
              </a:buClr>
              <a:buSzPct val="103030"/>
              <a:buFont typeface="Courier New"/>
              <a:buChar char="o"/>
            </a:pPr>
            <a:r>
              <a:rPr lang="en-US" sz="6600"/>
              <a:t>Automated Components </a:t>
            </a:r>
            <a:endParaRPr sz="6600"/>
          </a:p>
          <a:p>
            <a:pPr indent="-244463" lvl="3" marL="1600120" rtl="0" algn="l">
              <a:spcBef>
                <a:spcPts val="280"/>
              </a:spcBef>
              <a:spcAft>
                <a:spcPts val="0"/>
              </a:spcAft>
              <a:buClr>
                <a:srgbClr val="616C6D"/>
              </a:buClr>
              <a:buSzPct val="100000"/>
              <a:buFont typeface="Noto Sans Symbols"/>
              <a:buChar char="▪"/>
            </a:pPr>
            <a:r>
              <a:rPr lang="en-US" sz="6600"/>
              <a:t>Botnets</a:t>
            </a:r>
            <a:endParaRPr sz="6600"/>
          </a:p>
          <a:p>
            <a:pPr indent="-244463" lvl="3" marL="1600120" rtl="0" algn="l">
              <a:spcBef>
                <a:spcPts val="280"/>
              </a:spcBef>
              <a:spcAft>
                <a:spcPts val="0"/>
              </a:spcAft>
              <a:buClr>
                <a:srgbClr val="616C6D"/>
              </a:buClr>
              <a:buSzPct val="100000"/>
              <a:buFont typeface="Noto Sans Symbols"/>
              <a:buChar char="▪"/>
            </a:pPr>
            <a:r>
              <a:rPr lang="en-US" sz="6600"/>
              <a:t>Credential Stuffing</a:t>
            </a:r>
            <a:endParaRPr sz="6600"/>
          </a:p>
          <a:p>
            <a:pPr indent="0" lvl="1" marL="230177" rtl="0" algn="l">
              <a:spcBef>
                <a:spcPts val="240"/>
              </a:spcBef>
              <a:spcAft>
                <a:spcPts val="0"/>
              </a:spcAft>
              <a:buClr>
                <a:srgbClr val="616C6D"/>
              </a:buClr>
              <a:buSzPts val="300"/>
              <a:buNone/>
            </a:pPr>
            <a:r>
              <a:t/>
            </a:r>
            <a:endParaRPr sz="6400"/>
          </a:p>
          <a:p>
            <a:pPr indent="-146040" lvl="1" marL="452415" rtl="0" algn="l">
              <a:spcBef>
                <a:spcPts val="240"/>
              </a:spcBef>
              <a:spcAft>
                <a:spcPts val="0"/>
              </a:spcAft>
              <a:buClr>
                <a:srgbClr val="616C6D"/>
              </a:buClr>
              <a:buSzPts val="300"/>
              <a:buNone/>
            </a:pPr>
            <a:r>
              <a:t/>
            </a:r>
            <a:endParaRPr sz="6400"/>
          </a:p>
          <a:p>
            <a:pPr indent="0" lvl="0" marL="0" rtl="0" algn="l">
              <a:spcBef>
                <a:spcPts val="360"/>
              </a:spcBef>
              <a:spcAft>
                <a:spcPts val="0"/>
              </a:spcAft>
              <a:buClr>
                <a:srgbClr val="616C6D"/>
              </a:buClr>
              <a:buSzPct val="100000"/>
              <a:buNone/>
            </a:pPr>
            <a:r>
              <a:t/>
            </a:r>
            <a:endParaRPr/>
          </a:p>
          <a:p>
            <a:pPr indent="0" lvl="0" marL="0" rtl="0" algn="l">
              <a:spcBef>
                <a:spcPts val="360"/>
              </a:spcBef>
              <a:spcAft>
                <a:spcPts val="0"/>
              </a:spcAft>
              <a:buClr>
                <a:srgbClr val="616C6D"/>
              </a:buClr>
              <a:buSzPct val="100000"/>
              <a:buNone/>
            </a:pPr>
            <a:r>
              <a:t/>
            </a:r>
            <a:endParaRPr i="1"/>
          </a:p>
          <a:p>
            <a:pPr indent="0" lvl="0" marL="0" rtl="0" algn="l">
              <a:spcBef>
                <a:spcPts val="360"/>
              </a:spcBef>
              <a:spcAft>
                <a:spcPts val="0"/>
              </a:spcAft>
              <a:buClr>
                <a:srgbClr val="616C6D"/>
              </a:buClr>
              <a:buSzPct val="100000"/>
              <a:buNone/>
            </a:pPr>
            <a:r>
              <a:t/>
            </a:r>
            <a:endParaRPr/>
          </a:p>
        </p:txBody>
      </p:sp>
      <p:sp>
        <p:nvSpPr>
          <p:cNvPr id="135" name="Google Shape;135;p6"/>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What is Disruptionware?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7"/>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41" name="Google Shape;141;p7"/>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Example Wiper Attack at Aramco</a:t>
            </a:r>
            <a:endParaRPr/>
          </a:p>
        </p:txBody>
      </p:sp>
      <p:pic>
        <p:nvPicPr>
          <p:cNvPr id="142" name="Google Shape;142;p7"/>
          <p:cNvPicPr preferRelativeResize="0"/>
          <p:nvPr/>
        </p:nvPicPr>
        <p:blipFill rotWithShape="1">
          <a:blip r:embed="rId3">
            <a:alphaModFix/>
          </a:blip>
          <a:srcRect b="0" l="0" r="0" t="0"/>
          <a:stretch/>
        </p:blipFill>
        <p:spPr>
          <a:xfrm>
            <a:off x="1053884" y="1030501"/>
            <a:ext cx="7036231" cy="2005395"/>
          </a:xfrm>
          <a:prstGeom prst="rect">
            <a:avLst/>
          </a:prstGeom>
          <a:noFill/>
          <a:ln>
            <a:noFill/>
          </a:ln>
        </p:spPr>
      </p:pic>
      <p:pic>
        <p:nvPicPr>
          <p:cNvPr id="143" name="Google Shape;143;p7"/>
          <p:cNvPicPr preferRelativeResize="0"/>
          <p:nvPr/>
        </p:nvPicPr>
        <p:blipFill rotWithShape="1">
          <a:blip r:embed="rId4">
            <a:alphaModFix/>
          </a:blip>
          <a:srcRect b="0" l="0" r="0" t="0"/>
          <a:stretch/>
        </p:blipFill>
        <p:spPr>
          <a:xfrm>
            <a:off x="1053884" y="2608421"/>
            <a:ext cx="7036231" cy="902763"/>
          </a:xfrm>
          <a:prstGeom prst="rect">
            <a:avLst/>
          </a:prstGeom>
          <a:noFill/>
          <a:ln>
            <a:noFill/>
          </a:ln>
        </p:spPr>
      </p:pic>
      <p:pic>
        <p:nvPicPr>
          <p:cNvPr id="144" name="Google Shape;144;p7"/>
          <p:cNvPicPr preferRelativeResize="0"/>
          <p:nvPr/>
        </p:nvPicPr>
        <p:blipFill rotWithShape="1">
          <a:blip r:embed="rId5">
            <a:alphaModFix/>
          </a:blip>
          <a:srcRect b="0" l="0" r="0" t="0"/>
          <a:stretch/>
        </p:blipFill>
        <p:spPr>
          <a:xfrm>
            <a:off x="600210" y="3481161"/>
            <a:ext cx="5397635" cy="1186216"/>
          </a:xfrm>
          <a:prstGeom prst="rect">
            <a:avLst/>
          </a:prstGeom>
          <a:noFill/>
          <a:ln>
            <a:noFill/>
          </a:ln>
        </p:spPr>
      </p:pic>
      <p:sp>
        <p:nvSpPr>
          <p:cNvPr id="145" name="Google Shape;145;p7"/>
          <p:cNvSpPr/>
          <p:nvPr/>
        </p:nvSpPr>
        <p:spPr>
          <a:xfrm>
            <a:off x="5170072" y="3478579"/>
            <a:ext cx="38138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Shamoon (also known as Disttrack)</a:t>
            </a:r>
            <a:endParaRPr/>
          </a:p>
        </p:txBody>
      </p:sp>
      <p:sp>
        <p:nvSpPr>
          <p:cNvPr id="146" name="Google Shape;146;p7"/>
          <p:cNvSpPr txBox="1"/>
          <p:nvPr/>
        </p:nvSpPr>
        <p:spPr>
          <a:xfrm>
            <a:off x="264438" y="4626892"/>
            <a:ext cx="18831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Email Phishing </a:t>
            </a:r>
            <a:endParaRPr/>
          </a:p>
        </p:txBody>
      </p:sp>
      <p:sp>
        <p:nvSpPr>
          <p:cNvPr id="147" name="Google Shape;147;p7"/>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500"/>
                                        <p:tgtEl>
                                          <p:spTgt spid="1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53" name="Google Shape;153;p8"/>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Garmin Ransomware Attack</a:t>
            </a:r>
            <a:endParaRPr/>
          </a:p>
        </p:txBody>
      </p:sp>
      <p:pic>
        <p:nvPicPr>
          <p:cNvPr id="154" name="Google Shape;154;p8"/>
          <p:cNvPicPr preferRelativeResize="0"/>
          <p:nvPr/>
        </p:nvPicPr>
        <p:blipFill rotWithShape="1">
          <a:blip r:embed="rId3">
            <a:alphaModFix/>
          </a:blip>
          <a:srcRect b="0" l="0" r="0" t="0"/>
          <a:stretch/>
        </p:blipFill>
        <p:spPr>
          <a:xfrm>
            <a:off x="2093626" y="1043843"/>
            <a:ext cx="4032354" cy="4094652"/>
          </a:xfrm>
          <a:prstGeom prst="rect">
            <a:avLst/>
          </a:prstGeom>
          <a:noFill/>
          <a:ln>
            <a:noFill/>
          </a:ln>
        </p:spPr>
      </p:pic>
      <p:pic>
        <p:nvPicPr>
          <p:cNvPr id="155" name="Google Shape;155;p8"/>
          <p:cNvPicPr preferRelativeResize="0"/>
          <p:nvPr/>
        </p:nvPicPr>
        <p:blipFill rotWithShape="1">
          <a:blip r:embed="rId4">
            <a:alphaModFix/>
          </a:blip>
          <a:srcRect b="0" l="0" r="0" t="0"/>
          <a:stretch/>
        </p:blipFill>
        <p:spPr>
          <a:xfrm>
            <a:off x="133351" y="1454150"/>
            <a:ext cx="8877300" cy="2235200"/>
          </a:xfrm>
          <a:prstGeom prst="rect">
            <a:avLst/>
          </a:prstGeom>
          <a:noFill/>
          <a:ln>
            <a:noFill/>
          </a:ln>
        </p:spPr>
      </p:pic>
      <p:sp>
        <p:nvSpPr>
          <p:cNvPr id="156" name="Google Shape;156;p8"/>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9"/>
          <p:cNvSpPr txBox="1"/>
          <p:nvPr>
            <p:ph idx="12" type="sldNum"/>
          </p:nvPr>
        </p:nvSpPr>
        <p:spPr>
          <a:xfrm>
            <a:off x="8460431" y="4651190"/>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latin typeface="Roboto"/>
                <a:ea typeface="Roboto"/>
                <a:cs typeface="Roboto"/>
                <a:sym typeface="Roboto"/>
              </a:rPr>
              <a:t>‹#›</a:t>
            </a:fld>
            <a:endParaRPr>
              <a:solidFill>
                <a:schemeClr val="lt1"/>
              </a:solidFill>
              <a:latin typeface="Roboto"/>
              <a:ea typeface="Roboto"/>
              <a:cs typeface="Roboto"/>
              <a:sym typeface="Roboto"/>
            </a:endParaRPr>
          </a:p>
        </p:txBody>
      </p:sp>
      <p:sp>
        <p:nvSpPr>
          <p:cNvPr id="163" name="Google Shape;163;p9"/>
          <p:cNvSpPr txBox="1"/>
          <p:nvPr>
            <p:ph idx="4294967295" type="subTitle"/>
          </p:nvPr>
        </p:nvSpPr>
        <p:spPr>
          <a:xfrm>
            <a:off x="265500" y="1086974"/>
            <a:ext cx="8441400" cy="3027600"/>
          </a:xfrm>
          <a:prstGeom prst="rect">
            <a:avLst/>
          </a:prstGeom>
          <a:noFill/>
          <a:ln>
            <a:noFill/>
          </a:ln>
        </p:spPr>
        <p:txBody>
          <a:bodyPr anchorCtr="0" anchor="t" bIns="0" lIns="0" spcFirstLastPara="1" rIns="0" wrap="square" tIns="0">
            <a:noAutofit/>
          </a:bodyPr>
          <a:lstStyle/>
          <a:p>
            <a:pPr indent="-202236" lvl="0" marL="228589" rtl="0" algn="l">
              <a:lnSpc>
                <a:spcPct val="140000"/>
              </a:lnSpc>
              <a:spcBef>
                <a:spcPts val="0"/>
              </a:spcBef>
              <a:spcAft>
                <a:spcPts val="0"/>
              </a:spcAft>
              <a:buClr>
                <a:srgbClr val="616C6D"/>
              </a:buClr>
              <a:buSzPts val="1385"/>
              <a:buChar char="●"/>
            </a:pPr>
            <a:r>
              <a:rPr lang="en-US" sz="1385"/>
              <a:t>Hit by WastedLocker Ransomware on July 23</a:t>
            </a:r>
            <a:r>
              <a:rPr baseline="30000" lang="en-US" sz="1385"/>
              <a:t>rd</a:t>
            </a:r>
            <a:endParaRPr sz="1385"/>
          </a:p>
          <a:p>
            <a:pPr indent="-202236" lvl="0" marL="228589" rtl="0" algn="l">
              <a:lnSpc>
                <a:spcPct val="140000"/>
              </a:lnSpc>
              <a:spcBef>
                <a:spcPts val="360"/>
              </a:spcBef>
              <a:spcAft>
                <a:spcPts val="0"/>
              </a:spcAft>
              <a:buClr>
                <a:srgbClr val="616C6D"/>
              </a:buClr>
              <a:buSzPts val="1385"/>
              <a:buChar char="●"/>
            </a:pPr>
            <a:r>
              <a:rPr lang="en-US" sz="1385"/>
              <a:t>WastedLocker used by a Russian hacking group, known as Evil Corp.</a:t>
            </a:r>
            <a:endParaRPr sz="1385"/>
          </a:p>
          <a:p>
            <a:pPr indent="-202236" lvl="0" marL="228589" rtl="0" algn="l">
              <a:lnSpc>
                <a:spcPct val="140000"/>
              </a:lnSpc>
              <a:spcBef>
                <a:spcPts val="360"/>
              </a:spcBef>
              <a:spcAft>
                <a:spcPts val="0"/>
              </a:spcAft>
              <a:buClr>
                <a:srgbClr val="616C6D"/>
              </a:buClr>
              <a:buSzPts val="1385"/>
              <a:buChar char="●"/>
            </a:pPr>
            <a:r>
              <a:rPr lang="en-US" sz="1385"/>
              <a:t>Many of their “online services were interrupted including website functions, customer support, customer facing applications and company communications,” </a:t>
            </a:r>
            <a:endParaRPr sz="1385"/>
          </a:p>
          <a:p>
            <a:pPr indent="-202236" lvl="0" marL="228589" rtl="0" algn="l">
              <a:lnSpc>
                <a:spcPct val="140000"/>
              </a:lnSpc>
              <a:spcBef>
                <a:spcPts val="360"/>
              </a:spcBef>
              <a:spcAft>
                <a:spcPts val="0"/>
              </a:spcAft>
              <a:buClr>
                <a:schemeClr val="lt2"/>
              </a:buClr>
              <a:buSzPts val="1385"/>
              <a:buChar char="●"/>
            </a:pPr>
            <a:r>
              <a:rPr lang="en-US" sz="1385">
                <a:solidFill>
                  <a:schemeClr val="lt2"/>
                </a:solidFill>
              </a:rPr>
              <a:t>Garmin </a:t>
            </a:r>
            <a:r>
              <a:rPr lang="en-US" sz="1385"/>
              <a:t>said it had “no indication” that customer data was accessed, lost or stolen. The company said its services are being restored.</a:t>
            </a:r>
            <a:endParaRPr sz="1385"/>
          </a:p>
          <a:p>
            <a:pPr indent="-202236" lvl="0" marL="228589" rtl="0" algn="l">
              <a:lnSpc>
                <a:spcPct val="140000"/>
              </a:lnSpc>
              <a:spcBef>
                <a:spcPts val="360"/>
              </a:spcBef>
              <a:spcAft>
                <a:spcPts val="0"/>
              </a:spcAft>
              <a:buClr>
                <a:srgbClr val="616C6D"/>
              </a:buClr>
              <a:buSzPts val="1385"/>
              <a:buChar char="●"/>
            </a:pPr>
            <a:r>
              <a:rPr lang="en-US" sz="1385"/>
              <a:t>The attack caused massive disruption to the company’s online services</a:t>
            </a:r>
            <a:endParaRPr sz="1385"/>
          </a:p>
          <a:p>
            <a:pPr indent="-221605" lvl="1" marL="452415" rtl="0" algn="l">
              <a:lnSpc>
                <a:spcPct val="140000"/>
              </a:lnSpc>
              <a:spcBef>
                <a:spcPts val="240"/>
              </a:spcBef>
              <a:spcAft>
                <a:spcPts val="0"/>
              </a:spcAft>
              <a:buClr>
                <a:schemeClr val="lt2"/>
              </a:buClr>
              <a:buSzPts val="1190"/>
              <a:buChar char="○"/>
            </a:pPr>
            <a:r>
              <a:rPr lang="en-US" sz="1190" u="sng">
                <a:solidFill>
                  <a:schemeClr val="lt2"/>
                </a:solidFill>
                <a:hlinkClick r:id="rId3">
                  <a:extLst>
                    <a:ext uri="{A12FA001-AC4F-418D-AE19-62706E023703}">
                      <ahyp:hlinkClr val="tx"/>
                    </a:ext>
                  </a:extLst>
                </a:hlinkClick>
              </a:rPr>
              <a:t>Garmin Connect</a:t>
            </a:r>
            <a:r>
              <a:rPr lang="en-US" sz="1190">
                <a:solidFill>
                  <a:schemeClr val="lt2"/>
                </a:solidFill>
              </a:rPr>
              <a:t> </a:t>
            </a:r>
            <a:endParaRPr sz="1255"/>
          </a:p>
          <a:p>
            <a:pPr indent="-221605" lvl="1" marL="452415" rtl="0" algn="l">
              <a:lnSpc>
                <a:spcPct val="140000"/>
              </a:lnSpc>
              <a:spcBef>
                <a:spcPts val="240"/>
              </a:spcBef>
              <a:spcAft>
                <a:spcPts val="0"/>
              </a:spcAft>
              <a:buClr>
                <a:schemeClr val="lt2"/>
              </a:buClr>
              <a:buSzPts val="1190"/>
              <a:buChar char="○"/>
            </a:pPr>
            <a:r>
              <a:rPr lang="en-US" sz="1190" u="sng">
                <a:solidFill>
                  <a:schemeClr val="lt2"/>
                </a:solidFill>
                <a:hlinkClick r:id="rId4">
                  <a:extLst>
                    <a:ext uri="{A12FA001-AC4F-418D-AE19-62706E023703}">
                      <ahyp:hlinkClr val="tx"/>
                    </a:ext>
                  </a:extLst>
                </a:hlinkClick>
              </a:rPr>
              <a:t>flyGarmin</a:t>
            </a:r>
            <a:r>
              <a:rPr lang="en-US" sz="1190">
                <a:solidFill>
                  <a:schemeClr val="lt2"/>
                </a:solidFill>
              </a:rPr>
              <a:t> </a:t>
            </a:r>
            <a:endParaRPr sz="1255"/>
          </a:p>
        </p:txBody>
      </p:sp>
      <p:sp>
        <p:nvSpPr>
          <p:cNvPr id="164" name="Google Shape;164;p9"/>
          <p:cNvSpPr txBox="1"/>
          <p:nvPr>
            <p:ph type="title"/>
          </p:nvPr>
        </p:nvSpPr>
        <p:spPr>
          <a:xfrm>
            <a:off x="311700" y="410000"/>
            <a:ext cx="8520600" cy="607800"/>
          </a:xfrm>
          <a:prstGeom prst="rect">
            <a:avLst/>
          </a:prstGeom>
          <a:noFill/>
          <a:ln>
            <a:noFill/>
          </a:ln>
        </p:spPr>
        <p:txBody>
          <a:bodyPr anchorCtr="0" anchor="ctr" bIns="0" lIns="0" spcFirstLastPara="1" rIns="0" wrap="square" tIns="0">
            <a:normAutofit/>
          </a:bodyPr>
          <a:lstStyle/>
          <a:p>
            <a:pPr indent="0" lvl="0" marL="0" rtl="0" algn="l">
              <a:lnSpc>
                <a:spcPct val="80000"/>
              </a:lnSpc>
              <a:spcBef>
                <a:spcPts val="0"/>
              </a:spcBef>
              <a:spcAft>
                <a:spcPts val="0"/>
              </a:spcAft>
              <a:buNone/>
            </a:pPr>
            <a:r>
              <a:rPr lang="en-US"/>
              <a:t>Garmin Ransomware Attack - What happened?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2019-12-09T13:30:46Z</dcterms:created>
  <dc:creator>Debra Baker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0x010100F4812D174BC3094785F4E3C52F7D4E72</vt:lpwstr>
  </property>
</Properties>
</file>